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59" r:id="rId2"/>
    <p:sldMasterId id="2147483661" r:id="rId3"/>
    <p:sldMasterId id="2147483663" r:id="rId4"/>
    <p:sldMasterId id="2147483665" r:id="rId5"/>
    <p:sldMasterId id="2147483667" r:id="rId6"/>
    <p:sldMasterId id="2147483669" r:id="rId7"/>
  </p:sldMasterIdLst>
  <p:notesMasterIdLst>
    <p:notesMasterId r:id="rId24"/>
  </p:notesMasterIdLst>
  <p:handoutMasterIdLst>
    <p:handoutMasterId r:id="rId25"/>
  </p:handoutMasterIdLst>
  <p:sldIdLst>
    <p:sldId id="256" r:id="rId8"/>
    <p:sldId id="271" r:id="rId9"/>
    <p:sldId id="322" r:id="rId10"/>
    <p:sldId id="325" r:id="rId11"/>
    <p:sldId id="326" r:id="rId12"/>
    <p:sldId id="335" r:id="rId13"/>
    <p:sldId id="327" r:id="rId14"/>
    <p:sldId id="336" r:id="rId15"/>
    <p:sldId id="332" r:id="rId16"/>
    <p:sldId id="337" r:id="rId17"/>
    <p:sldId id="338" r:id="rId18"/>
    <p:sldId id="330" r:id="rId19"/>
    <p:sldId id="331" r:id="rId20"/>
    <p:sldId id="333" r:id="rId21"/>
    <p:sldId id="329" r:id="rId22"/>
    <p:sldId id="334" r:id="rId23"/>
  </p:sldIdLst>
  <p:sldSz cx="9144000" cy="5143500" type="screen16x9"/>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3D896B8-E2D7-4258-88B1-22605E6DD25F}">
          <p14:sldIdLst>
            <p14:sldId id="256"/>
            <p14:sldId id="271"/>
            <p14:sldId id="322"/>
            <p14:sldId id="325"/>
            <p14:sldId id="326"/>
            <p14:sldId id="335"/>
            <p14:sldId id="327"/>
            <p14:sldId id="336"/>
            <p14:sldId id="332"/>
            <p14:sldId id="337"/>
            <p14:sldId id="338"/>
            <p14:sldId id="330"/>
            <p14:sldId id="331"/>
            <p14:sldId id="333"/>
          </p14:sldIdLst>
        </p14:section>
        <p14:section name="If Time Allows" id="{E33A6515-64C9-453A-97A6-82308CA37B08}">
          <p14:sldIdLst>
            <p14:sldId id="329"/>
          </p14:sldIdLst>
        </p14:section>
        <p14:section name="Tinker" id="{92D9C67B-B492-4545-AF75-C66EBD3B04DB}">
          <p14:sldIdLst>
            <p14:sldId id="334"/>
          </p14:sldIdLst>
        </p14:section>
        <p14:section name="Your Turn" id="{C5A8A8A5-4C27-48C9-97A4-31B17122EAFA}">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AFA"/>
    <a:srgbClr val="B91121"/>
    <a:srgbClr val="F7F7F7"/>
    <a:srgbClr val="EEF6F0"/>
    <a:srgbClr val="700000"/>
    <a:srgbClr val="9933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68" autoAdjust="0"/>
    <p:restoredTop sz="85623" autoAdjust="0"/>
  </p:normalViewPr>
  <p:slideViewPr>
    <p:cSldViewPr>
      <p:cViewPr varScale="1">
        <p:scale>
          <a:sx n="95" d="100"/>
          <a:sy n="95" d="100"/>
        </p:scale>
        <p:origin x="738" y="96"/>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08527FB-FE76-4084-A4B5-73CF53F729C0}"/>
              </a:ext>
            </a:extLst>
          </p:cNvPr>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r>
              <a:rPr lang="en-US"/>
              <a:t>Day 1: Review</a:t>
            </a:r>
          </a:p>
        </p:txBody>
      </p:sp>
      <p:sp>
        <p:nvSpPr>
          <p:cNvPr id="3" name="Date Placeholder 2">
            <a:extLst>
              <a:ext uri="{FF2B5EF4-FFF2-40B4-BE49-F238E27FC236}">
                <a16:creationId xmlns:a16="http://schemas.microsoft.com/office/drawing/2014/main" id="{F568F02B-60BE-4335-BB92-C63482ECECC7}"/>
              </a:ext>
            </a:extLst>
          </p:cNvPr>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F0B56A58-A590-4E80-B82C-74619FEBD2E3}" type="datetimeFigureOut">
              <a:rPr lang="en-US" smtClean="0"/>
              <a:t>7/21/2019</a:t>
            </a:fld>
            <a:endParaRPr lang="en-US"/>
          </a:p>
        </p:txBody>
      </p:sp>
      <p:sp>
        <p:nvSpPr>
          <p:cNvPr id="4" name="Footer Placeholder 3">
            <a:extLst>
              <a:ext uri="{FF2B5EF4-FFF2-40B4-BE49-F238E27FC236}">
                <a16:creationId xmlns:a16="http://schemas.microsoft.com/office/drawing/2014/main" id="{6F42BD18-F090-4BB2-850A-B963921B9F26}"/>
              </a:ext>
            </a:extLst>
          </p:cNvPr>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r>
              <a:rPr lang="en-US"/>
              <a:t>Advanced Python</a:t>
            </a:r>
          </a:p>
        </p:txBody>
      </p:sp>
      <p:sp>
        <p:nvSpPr>
          <p:cNvPr id="5" name="Slide Number Placeholder 4">
            <a:extLst>
              <a:ext uri="{FF2B5EF4-FFF2-40B4-BE49-F238E27FC236}">
                <a16:creationId xmlns:a16="http://schemas.microsoft.com/office/drawing/2014/main" id="{2E43B56E-F6E0-4949-A734-CFDAEC45A37B}"/>
              </a:ext>
            </a:extLst>
          </p:cNvPr>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0127BCAE-15DD-4BC9-B0C3-7AE0B233AE80}" type="slidenum">
              <a:rPr lang="en-US" smtClean="0"/>
              <a:t>‹#›</a:t>
            </a:fld>
            <a:endParaRPr lang="en-US"/>
          </a:p>
        </p:txBody>
      </p:sp>
    </p:spTree>
    <p:extLst>
      <p:ext uri="{BB962C8B-B14F-4D97-AF65-F5344CB8AC3E}">
        <p14:creationId xmlns:p14="http://schemas.microsoft.com/office/powerpoint/2010/main" val="4250292731"/>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image1.jpeg>
</file>

<file path=ppt/media/image10.png>
</file>

<file path=ppt/media/image11.jpeg>
</file>

<file path=ppt/media/image2.jpeg>
</file>

<file path=ppt/media/image3.jpg>
</file>

<file path=ppt/media/image4.jpg>
</file>

<file path=ppt/media/image5.jp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155" cy="464663"/>
          </a:xfrm>
          <a:prstGeom prst="rect">
            <a:avLst/>
          </a:prstGeom>
        </p:spPr>
        <p:txBody>
          <a:bodyPr vert="horz" lIns="90663" tIns="45331" rIns="90663" bIns="45331" rtlCol="0"/>
          <a:lstStyle>
            <a:lvl1pPr algn="l">
              <a:defRPr sz="1200"/>
            </a:lvl1pPr>
          </a:lstStyle>
          <a:p>
            <a:r>
              <a:rPr lang="en-US"/>
              <a:t>Day 1: Review</a:t>
            </a:r>
          </a:p>
        </p:txBody>
      </p:sp>
      <p:sp>
        <p:nvSpPr>
          <p:cNvPr id="3" name="Date Placeholder 2"/>
          <p:cNvSpPr>
            <a:spLocks noGrp="1"/>
          </p:cNvSpPr>
          <p:nvPr>
            <p:ph type="dt" idx="1"/>
          </p:nvPr>
        </p:nvSpPr>
        <p:spPr>
          <a:xfrm>
            <a:off x="3970673" y="0"/>
            <a:ext cx="3038155" cy="464663"/>
          </a:xfrm>
          <a:prstGeom prst="rect">
            <a:avLst/>
          </a:prstGeom>
        </p:spPr>
        <p:txBody>
          <a:bodyPr vert="horz" lIns="90663" tIns="45331" rIns="90663" bIns="45331" rtlCol="0"/>
          <a:lstStyle>
            <a:lvl1pPr algn="r">
              <a:defRPr sz="1200"/>
            </a:lvl1pPr>
          </a:lstStyle>
          <a:p>
            <a:fld id="{9BCA2E56-26A7-48B0-8AC1-3B2414D82EA3}" type="datetimeFigureOut">
              <a:rPr lang="en-US" smtClean="0"/>
              <a:t>7/21/2019</a:t>
            </a:fld>
            <a:endParaRPr lang="en-US"/>
          </a:p>
        </p:txBody>
      </p:sp>
      <p:sp>
        <p:nvSpPr>
          <p:cNvPr id="4" name="Slide Image Placeholder 3"/>
          <p:cNvSpPr>
            <a:spLocks noGrp="1" noRot="1" noChangeAspect="1"/>
          </p:cNvSpPr>
          <p:nvPr>
            <p:ph type="sldImg" idx="2"/>
          </p:nvPr>
        </p:nvSpPr>
        <p:spPr>
          <a:xfrm>
            <a:off x="407988" y="698500"/>
            <a:ext cx="6194425" cy="3484563"/>
          </a:xfrm>
          <a:prstGeom prst="rect">
            <a:avLst/>
          </a:prstGeom>
          <a:noFill/>
          <a:ln w="12700">
            <a:solidFill>
              <a:prstClr val="black"/>
            </a:solidFill>
          </a:ln>
        </p:spPr>
        <p:txBody>
          <a:bodyPr vert="horz" lIns="90663" tIns="45331" rIns="90663" bIns="45331" rtlCol="0" anchor="ctr"/>
          <a:lstStyle/>
          <a:p>
            <a:endParaRPr lang="en-US"/>
          </a:p>
        </p:txBody>
      </p:sp>
      <p:sp>
        <p:nvSpPr>
          <p:cNvPr id="5" name="Notes Placeholder 4"/>
          <p:cNvSpPr>
            <a:spLocks noGrp="1"/>
          </p:cNvSpPr>
          <p:nvPr>
            <p:ph type="body" sz="quarter" idx="3"/>
          </p:nvPr>
        </p:nvSpPr>
        <p:spPr>
          <a:xfrm>
            <a:off x="701355" y="4415081"/>
            <a:ext cx="5607691" cy="4183538"/>
          </a:xfrm>
          <a:prstGeom prst="rect">
            <a:avLst/>
          </a:prstGeom>
        </p:spPr>
        <p:txBody>
          <a:bodyPr vert="horz" lIns="90663" tIns="45331" rIns="90663" bIns="45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30163"/>
            <a:ext cx="3038155" cy="464663"/>
          </a:xfrm>
          <a:prstGeom prst="rect">
            <a:avLst/>
          </a:prstGeom>
        </p:spPr>
        <p:txBody>
          <a:bodyPr vert="horz" lIns="90663" tIns="45331" rIns="90663" bIns="45331" rtlCol="0" anchor="b"/>
          <a:lstStyle>
            <a:lvl1pPr algn="l">
              <a:defRPr sz="1200"/>
            </a:lvl1pPr>
          </a:lstStyle>
          <a:p>
            <a:r>
              <a:rPr lang="en-US"/>
              <a:t>Advanced Python</a:t>
            </a:r>
          </a:p>
        </p:txBody>
      </p:sp>
      <p:sp>
        <p:nvSpPr>
          <p:cNvPr id="7" name="Slide Number Placeholder 6"/>
          <p:cNvSpPr>
            <a:spLocks noGrp="1"/>
          </p:cNvSpPr>
          <p:nvPr>
            <p:ph type="sldNum" sz="quarter" idx="5"/>
          </p:nvPr>
        </p:nvSpPr>
        <p:spPr>
          <a:xfrm>
            <a:off x="3970673" y="8830163"/>
            <a:ext cx="3038155" cy="464663"/>
          </a:xfrm>
          <a:prstGeom prst="rect">
            <a:avLst/>
          </a:prstGeom>
        </p:spPr>
        <p:txBody>
          <a:bodyPr vert="horz" lIns="90663" tIns="45331" rIns="90663" bIns="45331" rtlCol="0" anchor="b"/>
          <a:lstStyle>
            <a:lvl1pPr algn="r">
              <a:defRPr sz="1200"/>
            </a:lvl1pPr>
          </a:lstStyle>
          <a:p>
            <a:fld id="{1C96B062-DEDE-4399-8EE2-30F35F5C98D8}" type="slidenum">
              <a:rPr lang="en-US" smtClean="0"/>
              <a:t>‹#›</a:t>
            </a:fld>
            <a:endParaRPr lang="en-US"/>
          </a:p>
        </p:txBody>
      </p:sp>
    </p:spTree>
    <p:extLst>
      <p:ext uri="{BB962C8B-B14F-4D97-AF65-F5344CB8AC3E}">
        <p14:creationId xmlns:p14="http://schemas.microsoft.com/office/powerpoint/2010/main" val="57034135"/>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t>1</a:t>
            </a:fld>
            <a:endParaRPr lang="en-US"/>
          </a:p>
        </p:txBody>
      </p:sp>
      <p:sp>
        <p:nvSpPr>
          <p:cNvPr id="5" name="Footer Placeholder 4">
            <a:extLst>
              <a:ext uri="{FF2B5EF4-FFF2-40B4-BE49-F238E27FC236}">
                <a16:creationId xmlns:a16="http://schemas.microsoft.com/office/drawing/2014/main" id="{E6647E0C-7E83-43EC-A4D1-094D0725F08E}"/>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7D87EEA3-1ED5-47DC-AF04-7F2FC4300749}"/>
              </a:ext>
            </a:extLst>
          </p:cNvPr>
          <p:cNvSpPr>
            <a:spLocks noGrp="1"/>
          </p:cNvSpPr>
          <p:nvPr>
            <p:ph type="hdr" sz="quarter" idx="12"/>
          </p:nvPr>
        </p:nvSpPr>
        <p:spPr/>
        <p:txBody>
          <a:bodyPr/>
          <a:lstStyle/>
          <a:p>
            <a:r>
              <a:rPr lang="en-US"/>
              <a:t>Day 1: Review</a:t>
            </a:r>
          </a:p>
        </p:txBody>
      </p:sp>
    </p:spTree>
    <p:extLst>
      <p:ext uri="{BB962C8B-B14F-4D97-AF65-F5344CB8AC3E}">
        <p14:creationId xmlns:p14="http://schemas.microsoft.com/office/powerpoint/2010/main" val="4155849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Here is some additional reading about the web … on the web</a:t>
            </a:r>
          </a:p>
        </p:txBody>
      </p:sp>
      <p:sp>
        <p:nvSpPr>
          <p:cNvPr id="4" name="Slide Number Placeholder 3"/>
          <p:cNvSpPr>
            <a:spLocks noGrp="1"/>
          </p:cNvSpPr>
          <p:nvPr>
            <p:ph type="sldNum" sz="quarter" idx="10"/>
          </p:nvPr>
        </p:nvSpPr>
        <p:spPr/>
        <p:txBody>
          <a:bodyPr/>
          <a:lstStyle/>
          <a:p>
            <a:fld id="{1C96B062-DEDE-4399-8EE2-30F35F5C98D8}" type="slidenum">
              <a:rPr lang="en-US" smtClean="0"/>
              <a:t>2</a:t>
            </a:fld>
            <a:endParaRPr lang="en-US"/>
          </a:p>
        </p:txBody>
      </p:sp>
      <p:sp>
        <p:nvSpPr>
          <p:cNvPr id="5" name="Footer Placeholder 4">
            <a:extLst>
              <a:ext uri="{FF2B5EF4-FFF2-40B4-BE49-F238E27FC236}">
                <a16:creationId xmlns:a16="http://schemas.microsoft.com/office/drawing/2014/main" id="{02A0CC14-43A1-4FBD-BCB5-30404BFB3428}"/>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A36FA928-ECE0-4D4C-80AD-DDD69936A485}"/>
              </a:ext>
            </a:extLst>
          </p:cNvPr>
          <p:cNvSpPr>
            <a:spLocks noGrp="1"/>
          </p:cNvSpPr>
          <p:nvPr>
            <p:ph type="hdr" sz="quarter" idx="12"/>
          </p:nvPr>
        </p:nvSpPr>
        <p:spPr/>
        <p:txBody>
          <a:bodyPr/>
          <a:lstStyle/>
          <a:p>
            <a:r>
              <a:rPr lang="en-US"/>
              <a:t>Day 1: Review</a:t>
            </a:r>
          </a:p>
        </p:txBody>
      </p:sp>
    </p:spTree>
    <p:extLst>
      <p:ext uri="{BB962C8B-B14F-4D97-AF65-F5344CB8AC3E}">
        <p14:creationId xmlns:p14="http://schemas.microsoft.com/office/powerpoint/2010/main" val="4210484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C96B062-DEDE-4399-8EE2-30F35F5C98D8}" type="slidenum">
              <a:rPr lang="en-US" smtClean="0"/>
              <a:t>3</a:t>
            </a:fld>
            <a:endParaRPr lang="en-US"/>
          </a:p>
        </p:txBody>
      </p:sp>
      <p:sp>
        <p:nvSpPr>
          <p:cNvPr id="5" name="Footer Placeholder 4">
            <a:extLst>
              <a:ext uri="{FF2B5EF4-FFF2-40B4-BE49-F238E27FC236}">
                <a16:creationId xmlns:a16="http://schemas.microsoft.com/office/drawing/2014/main" id="{ABF3409F-30C1-4153-A81E-9036E16E9C8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F9A39BC0-89FA-403C-B798-8FC03FCDDEE8}"/>
              </a:ext>
            </a:extLst>
          </p:cNvPr>
          <p:cNvSpPr>
            <a:spLocks noGrp="1"/>
          </p:cNvSpPr>
          <p:nvPr>
            <p:ph type="hdr" sz="quarter" idx="12"/>
          </p:nvPr>
        </p:nvSpPr>
        <p:spPr/>
        <p:txBody>
          <a:bodyPr/>
          <a:lstStyle/>
          <a:p>
            <a:r>
              <a:rPr lang="en-US"/>
              <a:t>Day 1: Review</a:t>
            </a:r>
          </a:p>
        </p:txBody>
      </p:sp>
    </p:spTree>
    <p:extLst>
      <p:ext uri="{BB962C8B-B14F-4D97-AF65-F5344CB8AC3E}">
        <p14:creationId xmlns:p14="http://schemas.microsoft.com/office/powerpoint/2010/main" val="2730982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C96B062-DEDE-4399-8EE2-30F35F5C98D8}" type="slidenum">
              <a:rPr lang="en-US" smtClean="0"/>
              <a:t>4</a:t>
            </a:fld>
            <a:endParaRPr lang="en-US"/>
          </a:p>
        </p:txBody>
      </p:sp>
      <p:sp>
        <p:nvSpPr>
          <p:cNvPr id="5" name="Footer Placeholder 4">
            <a:extLst>
              <a:ext uri="{FF2B5EF4-FFF2-40B4-BE49-F238E27FC236}">
                <a16:creationId xmlns:a16="http://schemas.microsoft.com/office/drawing/2014/main" id="{ABF3409F-30C1-4153-A81E-9036E16E9C8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F9A39BC0-89FA-403C-B798-8FC03FCDDEE8}"/>
              </a:ext>
            </a:extLst>
          </p:cNvPr>
          <p:cNvSpPr>
            <a:spLocks noGrp="1"/>
          </p:cNvSpPr>
          <p:nvPr>
            <p:ph type="hdr" sz="quarter" idx="12"/>
          </p:nvPr>
        </p:nvSpPr>
        <p:spPr/>
        <p:txBody>
          <a:bodyPr/>
          <a:lstStyle/>
          <a:p>
            <a:r>
              <a:rPr lang="en-US"/>
              <a:t>Day 1: Review</a:t>
            </a:r>
          </a:p>
        </p:txBody>
      </p:sp>
    </p:spTree>
    <p:extLst>
      <p:ext uri="{BB962C8B-B14F-4D97-AF65-F5344CB8AC3E}">
        <p14:creationId xmlns:p14="http://schemas.microsoft.com/office/powerpoint/2010/main" val="1379182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C96B062-DEDE-4399-8EE2-30F35F5C98D8}" type="slidenum">
              <a:rPr lang="en-US" smtClean="0"/>
              <a:t>5</a:t>
            </a:fld>
            <a:endParaRPr lang="en-US"/>
          </a:p>
        </p:txBody>
      </p:sp>
      <p:sp>
        <p:nvSpPr>
          <p:cNvPr id="5" name="Footer Placeholder 4">
            <a:extLst>
              <a:ext uri="{FF2B5EF4-FFF2-40B4-BE49-F238E27FC236}">
                <a16:creationId xmlns:a16="http://schemas.microsoft.com/office/drawing/2014/main" id="{ABF3409F-30C1-4153-A81E-9036E16E9C8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F9A39BC0-89FA-403C-B798-8FC03FCDDEE8}"/>
              </a:ext>
            </a:extLst>
          </p:cNvPr>
          <p:cNvSpPr>
            <a:spLocks noGrp="1"/>
          </p:cNvSpPr>
          <p:nvPr>
            <p:ph type="hdr" sz="quarter" idx="12"/>
          </p:nvPr>
        </p:nvSpPr>
        <p:spPr/>
        <p:txBody>
          <a:bodyPr/>
          <a:lstStyle/>
          <a:p>
            <a:r>
              <a:rPr lang="en-US"/>
              <a:t>Day 1: Review</a:t>
            </a:r>
          </a:p>
        </p:txBody>
      </p:sp>
    </p:spTree>
    <p:extLst>
      <p:ext uri="{BB962C8B-B14F-4D97-AF65-F5344CB8AC3E}">
        <p14:creationId xmlns:p14="http://schemas.microsoft.com/office/powerpoint/2010/main" val="28384124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7</a:t>
            </a:fld>
            <a:endParaRPr lang="en-US"/>
          </a:p>
        </p:txBody>
      </p:sp>
      <p:sp>
        <p:nvSpPr>
          <p:cNvPr id="5" name="Footer Placeholder 4">
            <a:extLst>
              <a:ext uri="{FF2B5EF4-FFF2-40B4-BE49-F238E27FC236}">
                <a16:creationId xmlns:a16="http://schemas.microsoft.com/office/drawing/2014/main" id="{ABF3409F-30C1-4153-A81E-9036E16E9C8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F9A39BC0-89FA-403C-B798-8FC03FCDDEE8}"/>
              </a:ext>
            </a:extLst>
          </p:cNvPr>
          <p:cNvSpPr>
            <a:spLocks noGrp="1"/>
          </p:cNvSpPr>
          <p:nvPr>
            <p:ph type="hdr" sz="quarter" idx="12"/>
          </p:nvPr>
        </p:nvSpPr>
        <p:spPr/>
        <p:txBody>
          <a:bodyPr/>
          <a:lstStyle/>
          <a:p>
            <a:r>
              <a:rPr lang="en-US"/>
              <a:t>Day 1: Review</a:t>
            </a:r>
          </a:p>
        </p:txBody>
      </p:sp>
    </p:spTree>
    <p:extLst>
      <p:ext uri="{BB962C8B-B14F-4D97-AF65-F5344CB8AC3E}">
        <p14:creationId xmlns:p14="http://schemas.microsoft.com/office/powerpoint/2010/main" val="22270530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13</a:t>
            </a:fld>
            <a:endParaRPr lang="en-US"/>
          </a:p>
        </p:txBody>
      </p:sp>
    </p:spTree>
    <p:extLst>
      <p:ext uri="{BB962C8B-B14F-4D97-AF65-F5344CB8AC3E}">
        <p14:creationId xmlns:p14="http://schemas.microsoft.com/office/powerpoint/2010/main" val="4181826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r>
              <a:rPr lang="en-US"/>
              <a:t>Day 1: Review</a:t>
            </a:r>
          </a:p>
        </p:txBody>
      </p:sp>
      <p:sp>
        <p:nvSpPr>
          <p:cNvPr id="5" name="Footer Placeholder 4"/>
          <p:cNvSpPr>
            <a:spLocks noGrp="1"/>
          </p:cNvSpPr>
          <p:nvPr>
            <p:ph type="ftr" sz="quarter" idx="4"/>
          </p:nvPr>
        </p:nvSpPr>
        <p:spPr/>
        <p:txBody>
          <a:bodyPr/>
          <a:lstStyle/>
          <a:p>
            <a:r>
              <a:rPr lang="en-US"/>
              <a:t>Advanced Python</a:t>
            </a:r>
          </a:p>
        </p:txBody>
      </p:sp>
      <p:sp>
        <p:nvSpPr>
          <p:cNvPr id="6" name="Slide Number Placeholder 5"/>
          <p:cNvSpPr>
            <a:spLocks noGrp="1"/>
          </p:cNvSpPr>
          <p:nvPr>
            <p:ph type="sldNum" sz="quarter" idx="5"/>
          </p:nvPr>
        </p:nvSpPr>
        <p:spPr/>
        <p:txBody>
          <a:bodyPr/>
          <a:lstStyle/>
          <a:p>
            <a:fld id="{1C96B062-DEDE-4399-8EE2-30F35F5C98D8}" type="slidenum">
              <a:rPr lang="en-US" smtClean="0"/>
              <a:t>14</a:t>
            </a:fld>
            <a:endParaRPr lang="en-US"/>
          </a:p>
        </p:txBody>
      </p:sp>
    </p:spTree>
    <p:extLst>
      <p:ext uri="{BB962C8B-B14F-4D97-AF65-F5344CB8AC3E}">
        <p14:creationId xmlns:p14="http://schemas.microsoft.com/office/powerpoint/2010/main" val="7694962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954216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400"/>
            </a:lvl1pPr>
            <a:lvl2pPr>
              <a:defRPr sz="2400"/>
            </a:lvl2pPr>
            <a:lvl3pPr>
              <a:defRPr sz="2400"/>
            </a:lvl3pPr>
            <a:lvl4pPr>
              <a:defRPr sz="24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988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81000" y="1123950"/>
            <a:ext cx="4114800" cy="3733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B9EA2576-3992-4A7D-AC41-AC0E2BE3E45F}" type="slidenum">
              <a:rPr lang="en-US" smtClean="0"/>
              <a:t>‹#›</a:t>
            </a:fld>
            <a:endParaRPr lang="en-US"/>
          </a:p>
        </p:txBody>
      </p:sp>
    </p:spTree>
    <p:extLst>
      <p:ext uri="{BB962C8B-B14F-4D97-AF65-F5344CB8AC3E}">
        <p14:creationId xmlns:p14="http://schemas.microsoft.com/office/powerpoint/2010/main" val="141750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341476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6890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51555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548137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5358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microsoft.com/office/2007/relationships/hdphoto" Target="../media/hdphoto1.wdp"/></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 Id="rId4" Type="http://schemas.microsoft.com/office/2007/relationships/hdphoto" Target="../media/hdphoto2.wdp"/></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extLst>
              <a:ext uri="{BEBA8EAE-BF5A-486C-A8C5-ECC9F3942E4B}">
                <a14:imgProps xmlns:a14="http://schemas.microsoft.com/office/drawing/2010/main">
                  <a14:imgLayer r:embed="rId4">
                    <a14:imgEffect>
                      <a14:brightnessContrast bright="19000"/>
                    </a14:imgEffect>
                  </a14:imgLayer>
                </a14:imgProps>
              </a:ext>
            </a:extLst>
          </a:blip>
          <a:srcRect/>
          <a:stretch>
            <a:fillRect l="-10000" t="-3000" r="-10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6375"/>
            <a:ext cx="85344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1200150"/>
            <a:ext cx="8534400" cy="28956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p:cNvSpPr txBox="1"/>
          <p:nvPr userDrawn="1"/>
        </p:nvSpPr>
        <p:spPr>
          <a:xfrm>
            <a:off x="304800" y="3714750"/>
            <a:ext cx="3505200" cy="369332"/>
          </a:xfrm>
          <a:prstGeom prst="rect">
            <a:avLst/>
          </a:prstGeom>
          <a:noFill/>
        </p:spPr>
        <p:txBody>
          <a:bodyPr wrap="square" rtlCol="0">
            <a:spAutoFit/>
          </a:bodyPr>
          <a:lstStyle/>
          <a:p>
            <a:r>
              <a:rPr lang="en-US" baseline="0" dirty="0">
                <a:solidFill>
                  <a:schemeClr val="bg1"/>
                </a:solidFill>
                <a:effectLst>
                  <a:outerShdw blurRad="38100" dist="38100" dir="2700000" algn="tl">
                    <a:srgbClr val="000000">
                      <a:alpha val="43137"/>
                    </a:srgbClr>
                  </a:outerShdw>
                </a:effectLst>
                <a:latin typeface="Palatino Linotype" panose="02040502050505030304" pitchFamily="18" charset="0"/>
              </a:rPr>
              <a:t>Advanced Python</a:t>
            </a:r>
          </a:p>
        </p:txBody>
      </p:sp>
    </p:spTree>
    <p:extLst>
      <p:ext uri="{BB962C8B-B14F-4D97-AF65-F5344CB8AC3E}">
        <p14:creationId xmlns:p14="http://schemas.microsoft.com/office/powerpoint/2010/main" val="2711576962"/>
      </p:ext>
    </p:extLst>
  </p:cSld>
  <p:clrMap bg1="lt1" tx1="dk1" bg2="lt2" tx2="dk2" accent1="accent1" accent2="accent2" accent3="accent3" accent4="accent4" accent5="accent5" accent6="accent6" hlink="hlink" folHlink="folHlink"/>
  <p:sldLayoutIdLst>
    <p:sldLayoutId id="2147483658" r:id="rId1"/>
  </p:sldLayoutIdLst>
  <p:hf hdr="0" dt="0"/>
  <p:txStyles>
    <p:titleStyle>
      <a:lvl1pPr algn="l" defTabSz="914400" rtl="0" eaLnBrk="1" latinLnBrk="0" hangingPunct="1">
        <a:spcBef>
          <a:spcPct val="0"/>
        </a:spcBef>
        <a:buNone/>
        <a:defRPr sz="4800" kern="1200">
          <a:solidFill>
            <a:schemeClr val="bg1">
              <a:lumMod val="9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l="-34000" t="-45000" r="-40000" b="-3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58775"/>
            <a:ext cx="8229600" cy="6889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04800" y="1047750"/>
            <a:ext cx="8610600" cy="381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0" y="4552950"/>
            <a:ext cx="609600" cy="274637"/>
          </a:xfrm>
          <a:prstGeom prst="rect">
            <a:avLst/>
          </a:prstGeom>
        </p:spPr>
        <p:txBody>
          <a:bodyPr vert="horz" lIns="91440" tIns="45720" rIns="91440" bIns="45720" rtlCol="0" anchor="ctr"/>
          <a:lstStyle>
            <a:lvl1pPr algn="r">
              <a:defRPr sz="1200">
                <a:solidFill>
                  <a:srgbClr val="80000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1462609968"/>
      </p:ext>
    </p:extLst>
  </p:cSld>
  <p:clrMap bg1="lt1" tx1="dk1" bg2="lt2" tx2="dk2" accent1="accent1" accent2="accent2" accent3="accent3" accent4="accent4" accent5="accent5" accent6="accent6" hlink="hlink" folHlink="folHlink"/>
  <p:sldLayoutIdLst>
    <p:sldLayoutId id="2147483660" r:id="rId1"/>
  </p:sldLayoutIdLst>
  <p:hf hdr="0" dt="0"/>
  <p:txStyles>
    <p:titleStyle>
      <a:lvl1pPr algn="l" defTabSz="914400" rtl="0" eaLnBrk="1" latinLnBrk="0" hangingPunct="1">
        <a:spcBef>
          <a:spcPct val="0"/>
        </a:spcBef>
        <a:buNone/>
        <a:defRPr sz="3600" kern="1200">
          <a:solidFill>
            <a:srgbClr val="700000"/>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2000" t="-3000" r="-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57151"/>
            <a:ext cx="89916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6200" y="666750"/>
            <a:ext cx="8991600" cy="4343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05350"/>
            <a:ext cx="609600" cy="274637"/>
          </a:xfrm>
          <a:prstGeom prst="rect">
            <a:avLst/>
          </a:prstGeom>
        </p:spPr>
        <p:txBody>
          <a:bodyPr vert="horz" lIns="91440" tIns="45720" rIns="91440" bIns="45720" rtlCol="0" anchor="ctr"/>
          <a:lstStyle>
            <a:lvl1pPr algn="r">
              <a:defRPr sz="1200">
                <a:solidFill>
                  <a:schemeClr val="tx2">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879766954"/>
      </p:ext>
    </p:extLst>
  </p:cSld>
  <p:clrMap bg1="lt1" tx1="dk1" bg2="lt2" tx2="dk2" accent1="accent1" accent2="accent2" accent3="accent3" accent4="accent4" accent5="accent5" accent6="accent6" hlink="hlink" folHlink="folHlink"/>
  <p:sldLayoutIdLst>
    <p:sldLayoutId id="2147483662" r:id="rId1"/>
  </p:sldLayoutIdLst>
  <p:hf hdr="0" dt="0"/>
  <p:txStyles>
    <p:titleStyle>
      <a:lvl1pPr algn="ctr" defTabSz="914400" rtl="0" eaLnBrk="1" latinLnBrk="0" hangingPunct="1">
        <a:spcBef>
          <a:spcPct val="0"/>
        </a:spcBef>
        <a:buNone/>
        <a:defRPr sz="3600" kern="1200">
          <a:solidFill>
            <a:schemeClr val="accent1"/>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36000" t="-20000" r="-30000" b="-4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799" y="361950"/>
            <a:ext cx="8534401"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971550"/>
            <a:ext cx="8534400" cy="3124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3400" y="37909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777616333"/>
      </p:ext>
    </p:extLst>
  </p:cSld>
  <p:clrMap bg1="lt1" tx1="dk1" bg2="lt2" tx2="dk2" accent1="accent1" accent2="accent2" accent3="accent3" accent4="accent4" accent5="accent5" accent6="accent6" hlink="hlink" folHlink="folHlink"/>
  <p:sldLayoutIdLst>
    <p:sldLayoutId id="2147483664" r:id="rId1"/>
  </p:sldLayoutIdLst>
  <p:hf hd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2000" t="-6000" r="-14000" b="-1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78631" y="702468"/>
            <a:ext cx="8382000" cy="43076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010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21603678"/>
      </p:ext>
    </p:extLst>
  </p:cSld>
  <p:clrMap bg1="lt1" tx1="dk1" bg2="lt2" tx2="dk2" accent1="accent1" accent2="accent2" accent3="accent3" accent4="accent4" accent5="accent5" accent6="accent6" hlink="hlink" folHlink="folHlink"/>
  <p:sldLayoutIdLst>
    <p:sldLayoutId id="2147483666" r:id="rId1"/>
  </p:sldLayoutIdLst>
  <p:hf hd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9000" t="-8000" r="-16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52400" y="742950"/>
            <a:ext cx="8708231" cy="4267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772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567810220"/>
      </p:ext>
    </p:extLst>
  </p:cSld>
  <p:clrMap bg1="lt1" tx1="dk1" bg2="lt2" tx2="dk2" accent1="accent1" accent2="accent2" accent3="accent3" accent4="accent4" accent5="accent5" accent6="accent6" hlink="hlink" folHlink="folHlink"/>
  <p:sldLayoutIdLst>
    <p:sldLayoutId id="2147483668" r:id="rId1"/>
  </p:sldLayoutIdLst>
  <p:hf hd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3000" t="-19000" r="-11000" b="-2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9550"/>
            <a:ext cx="83820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1" y="819150"/>
            <a:ext cx="6858000" cy="3581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815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47892777"/>
      </p:ext>
    </p:extLst>
  </p:cSld>
  <p:clrMap bg1="lt1" tx1="dk1" bg2="lt2" tx2="dk2" accent1="accent1" accent2="accent2" accent3="accent3" accent4="accent4" accent5="accent5" accent6="accent6" hlink="hlink" folHlink="folHlink"/>
  <p:sldLayoutIdLst>
    <p:sldLayoutId id="2147483670" r:id="rId1"/>
  </p:sldLayoutIdLst>
  <p:hf hd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realpython.com/intro-to-python-threadin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www.youtube.com/watch?v=2ZwuKeL0aH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python/cpython/blob/master/Lib/threading.py"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Thread Basics</a:t>
            </a:r>
          </a:p>
        </p:txBody>
      </p:sp>
      <p:sp>
        <p:nvSpPr>
          <p:cNvPr id="3" name="Content Placeholder 2"/>
          <p:cNvSpPr>
            <a:spLocks noGrp="1"/>
          </p:cNvSpPr>
          <p:nvPr>
            <p:ph idx="1"/>
          </p:nvPr>
        </p:nvSpPr>
        <p:spPr>
          <a:xfrm>
            <a:off x="361950" y="1219200"/>
            <a:ext cx="3905250" cy="2362199"/>
          </a:xfrm>
        </p:spPr>
        <p:txBody>
          <a:bodyPr>
            <a:normAutofit/>
          </a:bodyPr>
          <a:lstStyle/>
          <a:p>
            <a:pPr>
              <a:buFont typeface="Arial" charset="0"/>
              <a:buChar char="•"/>
            </a:pPr>
            <a:r>
              <a:rPr lang="en-US" sz="2800" dirty="0"/>
              <a:t>Thread vs Process</a:t>
            </a:r>
          </a:p>
          <a:p>
            <a:pPr>
              <a:buFont typeface="Arial" charset="0"/>
              <a:buChar char="•"/>
            </a:pPr>
            <a:r>
              <a:rPr lang="en-US" sz="2800" dirty="0"/>
              <a:t>Single Thread Model</a:t>
            </a:r>
          </a:p>
          <a:p>
            <a:pPr>
              <a:buFont typeface="Arial" charset="0"/>
              <a:buChar char="•"/>
            </a:pPr>
            <a:r>
              <a:rPr lang="en-US" sz="2800" dirty="0"/>
              <a:t>Co-routines</a:t>
            </a:r>
          </a:p>
        </p:txBody>
      </p:sp>
      <p:pic>
        <p:nvPicPr>
          <p:cNvPr id="5" name="Picture 4">
            <a:extLst>
              <a:ext uri="{FF2B5EF4-FFF2-40B4-BE49-F238E27FC236}">
                <a16:creationId xmlns:a16="http://schemas.microsoft.com/office/drawing/2014/main" id="{F76A29FA-3A4A-476C-8C45-55B4B57B103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05400" y="361950"/>
            <a:ext cx="3638550" cy="3638550"/>
          </a:xfrm>
          <a:prstGeom prst="rect">
            <a:avLst/>
          </a:prstGeom>
        </p:spPr>
      </p:pic>
    </p:spTree>
    <p:extLst>
      <p:ext uri="{BB962C8B-B14F-4D97-AF65-F5344CB8AC3E}">
        <p14:creationId xmlns:p14="http://schemas.microsoft.com/office/powerpoint/2010/main" val="3241329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21F05-D2F0-400D-80DB-BC1319973128}"/>
              </a:ext>
            </a:extLst>
          </p:cNvPr>
          <p:cNvSpPr>
            <a:spLocks noGrp="1"/>
          </p:cNvSpPr>
          <p:nvPr>
            <p:ph type="title"/>
          </p:nvPr>
        </p:nvSpPr>
        <p:spPr/>
        <p:txBody>
          <a:bodyPr/>
          <a:lstStyle/>
          <a:p>
            <a:r>
              <a:rPr lang="en-US" dirty="0"/>
              <a:t>Thread Methods/Functions</a:t>
            </a:r>
          </a:p>
        </p:txBody>
      </p:sp>
      <p:sp>
        <p:nvSpPr>
          <p:cNvPr id="3" name="Content Placeholder 2">
            <a:extLst>
              <a:ext uri="{FF2B5EF4-FFF2-40B4-BE49-F238E27FC236}">
                <a16:creationId xmlns:a16="http://schemas.microsoft.com/office/drawing/2014/main" id="{6CA69879-F59B-4DF7-B707-A81A1D41E79F}"/>
              </a:ext>
            </a:extLst>
          </p:cNvPr>
          <p:cNvSpPr>
            <a:spLocks noGrp="1"/>
          </p:cNvSpPr>
          <p:nvPr>
            <p:ph idx="1"/>
          </p:nvPr>
        </p:nvSpPr>
        <p:spPr>
          <a:xfrm>
            <a:off x="76200" y="971550"/>
            <a:ext cx="8991600" cy="3276600"/>
          </a:xfrm>
        </p:spPr>
        <p:txBody>
          <a:bodyPr/>
          <a:lstStyle/>
          <a:p>
            <a:r>
              <a:rPr lang="en-US" dirty="0"/>
              <a:t>NO PRIORITY</a:t>
            </a:r>
          </a:p>
          <a:p>
            <a:endParaRPr lang="en-US" dirty="0"/>
          </a:p>
          <a:p>
            <a:r>
              <a:rPr lang="en-US" dirty="0" err="1"/>
              <a:t>tm.join</a:t>
            </a:r>
            <a:r>
              <a:rPr lang="en-US" dirty="0"/>
              <a:t>() – pause current thread until tm exits</a:t>
            </a:r>
          </a:p>
          <a:p>
            <a:r>
              <a:rPr lang="en-US" dirty="0" err="1"/>
              <a:t>tm.is_alive</a:t>
            </a:r>
            <a:r>
              <a:rPr lang="en-US" dirty="0"/>
              <a:t>() – check to see if thread tm is alive</a:t>
            </a:r>
          </a:p>
          <a:p>
            <a:endParaRPr lang="en-US" dirty="0"/>
          </a:p>
          <a:p>
            <a:r>
              <a:rPr lang="en-US" dirty="0" err="1"/>
              <a:t>current_thread</a:t>
            </a:r>
            <a:r>
              <a:rPr lang="en-US" dirty="0"/>
              <a:t>() – get the control (Thread) object for current thread</a:t>
            </a:r>
          </a:p>
          <a:p>
            <a:r>
              <a:rPr lang="en-US" dirty="0"/>
              <a:t>enumerate() – get list of all threads</a:t>
            </a:r>
          </a:p>
          <a:p>
            <a:r>
              <a:rPr lang="en-US" dirty="0" err="1"/>
              <a:t>main_thread</a:t>
            </a:r>
            <a:r>
              <a:rPr lang="en-US" dirty="0"/>
              <a:t>() – get the main thread</a:t>
            </a:r>
          </a:p>
          <a:p>
            <a:endParaRPr lang="en-US" dirty="0"/>
          </a:p>
          <a:p>
            <a:endParaRPr lang="en-US" dirty="0"/>
          </a:p>
        </p:txBody>
      </p:sp>
      <p:sp>
        <p:nvSpPr>
          <p:cNvPr id="4" name="Slide Number Placeholder 3">
            <a:extLst>
              <a:ext uri="{FF2B5EF4-FFF2-40B4-BE49-F238E27FC236}">
                <a16:creationId xmlns:a16="http://schemas.microsoft.com/office/drawing/2014/main" id="{4B9C3352-7A38-41D8-85EB-487AB63CB225}"/>
              </a:ext>
            </a:extLst>
          </p:cNvPr>
          <p:cNvSpPr>
            <a:spLocks noGrp="1"/>
          </p:cNvSpPr>
          <p:nvPr>
            <p:ph type="sldNum" sz="quarter" idx="12"/>
          </p:nvPr>
        </p:nvSpPr>
        <p:spPr/>
        <p:txBody>
          <a:bodyPr/>
          <a:lstStyle/>
          <a:p>
            <a:fld id="{B9EA2576-3992-4A7D-AC41-AC0E2BE3E45F}" type="slidenum">
              <a:rPr lang="en-US" smtClean="0"/>
              <a:pPr/>
              <a:t>10</a:t>
            </a:fld>
            <a:endParaRPr lang="en-US" dirty="0"/>
          </a:p>
        </p:txBody>
      </p:sp>
    </p:spTree>
    <p:extLst>
      <p:ext uri="{BB962C8B-B14F-4D97-AF65-F5344CB8AC3E}">
        <p14:creationId xmlns:p14="http://schemas.microsoft.com/office/powerpoint/2010/main" val="586282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A5C4C-8B29-441C-A434-4444A93E7D39}"/>
              </a:ext>
            </a:extLst>
          </p:cNvPr>
          <p:cNvSpPr>
            <a:spLocks noGrp="1"/>
          </p:cNvSpPr>
          <p:nvPr>
            <p:ph type="title"/>
          </p:nvPr>
        </p:nvSpPr>
        <p:spPr/>
        <p:txBody>
          <a:bodyPr/>
          <a:lstStyle/>
          <a:p>
            <a:r>
              <a:rPr lang="en-US" dirty="0"/>
              <a:t>Stopping a Thread</a:t>
            </a:r>
          </a:p>
        </p:txBody>
      </p:sp>
      <p:sp>
        <p:nvSpPr>
          <p:cNvPr id="3" name="Content Placeholder 2">
            <a:extLst>
              <a:ext uri="{FF2B5EF4-FFF2-40B4-BE49-F238E27FC236}">
                <a16:creationId xmlns:a16="http://schemas.microsoft.com/office/drawing/2014/main" id="{6BAF2BF5-BEF6-436E-9360-FBF4E86FAF99}"/>
              </a:ext>
            </a:extLst>
          </p:cNvPr>
          <p:cNvSpPr>
            <a:spLocks noGrp="1"/>
          </p:cNvSpPr>
          <p:nvPr>
            <p:ph idx="1"/>
          </p:nvPr>
        </p:nvSpPr>
        <p:spPr>
          <a:xfrm>
            <a:off x="76200" y="666750"/>
            <a:ext cx="8991600" cy="914400"/>
          </a:xfrm>
        </p:spPr>
        <p:txBody>
          <a:bodyPr/>
          <a:lstStyle/>
          <a:p>
            <a:r>
              <a:rPr lang="en-US" dirty="0" err="1"/>
              <a:t>tm.stop</a:t>
            </a:r>
            <a:r>
              <a:rPr lang="en-US" dirty="0"/>
              <a:t>() ?</a:t>
            </a:r>
          </a:p>
          <a:p>
            <a:pPr marL="0" indent="0">
              <a:buNone/>
            </a:pPr>
            <a:r>
              <a:rPr lang="en-US" dirty="0"/>
              <a:t>You must suggest to a thread that it stop and let it decide when/if it wants to.</a:t>
            </a:r>
          </a:p>
          <a:p>
            <a:pPr marL="0" indent="0">
              <a:buNone/>
            </a:pPr>
            <a:endParaRPr lang="en-US" dirty="0"/>
          </a:p>
        </p:txBody>
      </p:sp>
      <p:sp>
        <p:nvSpPr>
          <p:cNvPr id="4" name="Slide Number Placeholder 3">
            <a:extLst>
              <a:ext uri="{FF2B5EF4-FFF2-40B4-BE49-F238E27FC236}">
                <a16:creationId xmlns:a16="http://schemas.microsoft.com/office/drawing/2014/main" id="{2823FBBF-3DB4-42B2-856A-029CC270674C}"/>
              </a:ext>
            </a:extLst>
          </p:cNvPr>
          <p:cNvSpPr>
            <a:spLocks noGrp="1"/>
          </p:cNvSpPr>
          <p:nvPr>
            <p:ph type="sldNum" sz="quarter" idx="12"/>
          </p:nvPr>
        </p:nvSpPr>
        <p:spPr/>
        <p:txBody>
          <a:bodyPr/>
          <a:lstStyle/>
          <a:p>
            <a:fld id="{B9EA2576-3992-4A7D-AC41-AC0E2BE3E45F}" type="slidenum">
              <a:rPr lang="en-US" smtClean="0"/>
              <a:pPr/>
              <a:t>11</a:t>
            </a:fld>
            <a:endParaRPr lang="en-US" dirty="0"/>
          </a:p>
        </p:txBody>
      </p:sp>
      <p:sp>
        <p:nvSpPr>
          <p:cNvPr id="6" name="Rectangle 5">
            <a:extLst>
              <a:ext uri="{FF2B5EF4-FFF2-40B4-BE49-F238E27FC236}">
                <a16:creationId xmlns:a16="http://schemas.microsoft.com/office/drawing/2014/main" id="{FAAAA988-3FCB-42BD-BA40-1E1AEA39C4E8}"/>
              </a:ext>
            </a:extLst>
          </p:cNvPr>
          <p:cNvSpPr/>
          <p:nvPr/>
        </p:nvSpPr>
        <p:spPr>
          <a:xfrm>
            <a:off x="457200" y="1638646"/>
            <a:ext cx="5791200" cy="3241913"/>
          </a:xfrm>
          <a:prstGeom prst="rect">
            <a:avLst/>
          </a:prstGeom>
        </p:spPr>
        <p:txBody>
          <a:bodyPr wrap="square">
            <a:spAutoFit/>
          </a:bodyPr>
          <a:lstStyle/>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running =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True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entry_function</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running:</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AA00"/>
                </a:solidFill>
                <a:latin typeface="Consolas" panose="020B0609020204030204" pitchFamily="49" charset="0"/>
                <a:ea typeface="Calibri" panose="020F0502020204030204" pitchFamily="34" charset="0"/>
                <a:cs typeface="Consolas" panose="020B0609020204030204" pitchFamily="49" charset="0"/>
              </a:rPr>
              <a:t>'I am running'</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AA00"/>
                </a:solidFill>
                <a:latin typeface="Consolas" panose="020B0609020204030204" pitchFamily="49" charset="0"/>
                <a:ea typeface="Calibri" panose="020F0502020204030204" pitchFamily="34" charset="0"/>
                <a:cs typeface="Consolas" panose="020B0609020204030204" pitchFamily="49" charset="0"/>
              </a:rPr>
              <a:t>'I stopped running'</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tm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threading.Thread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(target=</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entry_function</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tm.start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5</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running =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False</a:t>
            </a: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cxnSp>
        <p:nvCxnSpPr>
          <p:cNvPr id="7" name="Straight Arrow Connector 6">
            <a:extLst>
              <a:ext uri="{FF2B5EF4-FFF2-40B4-BE49-F238E27FC236}">
                <a16:creationId xmlns:a16="http://schemas.microsoft.com/office/drawing/2014/main" id="{2ABC7FA8-C1F5-4A07-A149-1160BDEF2D0A}"/>
              </a:ext>
            </a:extLst>
          </p:cNvPr>
          <p:cNvCxnSpPr>
            <a:cxnSpLocks/>
          </p:cNvCxnSpPr>
          <p:nvPr/>
        </p:nvCxnSpPr>
        <p:spPr>
          <a:xfrm flipH="1">
            <a:off x="2971800" y="2343150"/>
            <a:ext cx="2895600" cy="762000"/>
          </a:xfrm>
          <a:prstGeom prst="straightConnector1">
            <a:avLst/>
          </a:prstGeom>
          <a:ln w="25400">
            <a:solidFill>
              <a:srgbClr val="FF0000"/>
            </a:solidFill>
            <a:tailEnd type="triangle" w="lg" len="med"/>
          </a:ln>
        </p:spPr>
        <p:style>
          <a:lnRef idx="1">
            <a:schemeClr val="accent2"/>
          </a:lnRef>
          <a:fillRef idx="0">
            <a:schemeClr val="accent2"/>
          </a:fillRef>
          <a:effectRef idx="0">
            <a:schemeClr val="accent2"/>
          </a:effectRef>
          <a:fontRef idx="minor">
            <a:schemeClr val="tx1"/>
          </a:fontRef>
        </p:style>
      </p:cxnSp>
      <p:sp>
        <p:nvSpPr>
          <p:cNvPr id="9" name="TextBox 8">
            <a:extLst>
              <a:ext uri="{FF2B5EF4-FFF2-40B4-BE49-F238E27FC236}">
                <a16:creationId xmlns:a16="http://schemas.microsoft.com/office/drawing/2014/main" id="{BEBC2EF1-84EE-40D8-BAF9-2D308D58346C}"/>
              </a:ext>
            </a:extLst>
          </p:cNvPr>
          <p:cNvSpPr txBox="1"/>
          <p:nvPr/>
        </p:nvSpPr>
        <p:spPr>
          <a:xfrm>
            <a:off x="5867400" y="2158484"/>
            <a:ext cx="2209800" cy="369332"/>
          </a:xfrm>
          <a:prstGeom prst="rect">
            <a:avLst/>
          </a:prstGeom>
          <a:noFill/>
        </p:spPr>
        <p:txBody>
          <a:bodyPr wrap="square" rtlCol="0">
            <a:spAutoFit/>
          </a:bodyPr>
          <a:lstStyle/>
          <a:p>
            <a:r>
              <a:rPr lang="en-US" dirty="0">
                <a:solidFill>
                  <a:srgbClr val="FF0000"/>
                </a:solidFill>
              </a:rPr>
              <a:t>What if this is 10000?</a:t>
            </a:r>
          </a:p>
        </p:txBody>
      </p:sp>
      <p:sp>
        <p:nvSpPr>
          <p:cNvPr id="10" name="Rectangle 9">
            <a:extLst>
              <a:ext uri="{FF2B5EF4-FFF2-40B4-BE49-F238E27FC236}">
                <a16:creationId xmlns:a16="http://schemas.microsoft.com/office/drawing/2014/main" id="{B92F7889-2540-410E-B499-8361EA4E63CB}"/>
              </a:ext>
            </a:extLst>
          </p:cNvPr>
          <p:cNvSpPr/>
          <p:nvPr/>
        </p:nvSpPr>
        <p:spPr>
          <a:xfrm>
            <a:off x="6019800" y="2827024"/>
            <a:ext cx="2819400" cy="1754326"/>
          </a:xfrm>
          <a:prstGeom prst="rect">
            <a:avLst/>
          </a:prstGeom>
          <a:ln>
            <a:solidFill>
              <a:schemeClr val="tx1"/>
            </a:solidFill>
          </a:ln>
        </p:spPr>
        <p:txBody>
          <a:bodyPr wrap="square">
            <a:spAutoFit/>
          </a:bodyPr>
          <a:lstStyle/>
          <a:p>
            <a:r>
              <a:rPr lang="en-US" dirty="0">
                <a:solidFill>
                  <a:srgbClr val="000000"/>
                </a:solidFill>
                <a:latin typeface="Consolas" panose="020B0609020204030204" pitchFamily="49" charset="0"/>
              </a:rPr>
              <a:t>I am running</a:t>
            </a:r>
          </a:p>
          <a:p>
            <a:r>
              <a:rPr lang="en-US" dirty="0">
                <a:solidFill>
                  <a:srgbClr val="000000"/>
                </a:solidFill>
                <a:latin typeface="Consolas" panose="020B0609020204030204" pitchFamily="49" charset="0"/>
              </a:rPr>
              <a:t>I am running</a:t>
            </a:r>
          </a:p>
          <a:p>
            <a:r>
              <a:rPr lang="en-US" dirty="0">
                <a:solidFill>
                  <a:srgbClr val="000000"/>
                </a:solidFill>
                <a:latin typeface="Consolas" panose="020B0609020204030204" pitchFamily="49" charset="0"/>
              </a:rPr>
              <a:t>I am running</a:t>
            </a:r>
          </a:p>
          <a:p>
            <a:r>
              <a:rPr lang="en-US" dirty="0">
                <a:solidFill>
                  <a:srgbClr val="000000"/>
                </a:solidFill>
                <a:latin typeface="Consolas" panose="020B0609020204030204" pitchFamily="49" charset="0"/>
              </a:rPr>
              <a:t>I am running</a:t>
            </a:r>
          </a:p>
          <a:p>
            <a:r>
              <a:rPr lang="en-US" dirty="0">
                <a:solidFill>
                  <a:srgbClr val="000000"/>
                </a:solidFill>
                <a:latin typeface="Consolas" panose="020B0609020204030204" pitchFamily="49" charset="0"/>
              </a:rPr>
              <a:t>I am running</a:t>
            </a:r>
          </a:p>
          <a:p>
            <a:r>
              <a:rPr lang="en-US" dirty="0">
                <a:solidFill>
                  <a:srgbClr val="000000"/>
                </a:solidFill>
                <a:latin typeface="Consolas" panose="020B0609020204030204" pitchFamily="49" charset="0"/>
              </a:rPr>
              <a:t>I stopped running</a:t>
            </a:r>
            <a:endParaRPr lang="en-US" dirty="0"/>
          </a:p>
        </p:txBody>
      </p:sp>
    </p:spTree>
    <p:extLst>
      <p:ext uri="{BB962C8B-B14F-4D97-AF65-F5344CB8AC3E}">
        <p14:creationId xmlns:p14="http://schemas.microsoft.com/office/powerpoint/2010/main" val="1142804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6">
                                            <p:txEl>
                                              <p:pRg st="8" end="8"/>
                                            </p:txEl>
                                          </p:spTgt>
                                        </p:tgtEl>
                                        <p:attrNameLst>
                                          <p:attrName>style.visibility</p:attrName>
                                        </p:attrNameLst>
                                      </p:cBhvr>
                                      <p:to>
                                        <p:strVal val="visible"/>
                                      </p:to>
                                    </p:set>
                                    <p:animEffect transition="in" filter="fade">
                                      <p:cBhvr>
                                        <p:cTn id="38" dur="500"/>
                                        <p:tgtEl>
                                          <p:spTgt spid="6">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6">
                                            <p:txEl>
                                              <p:pRg st="9" end="9"/>
                                            </p:txEl>
                                          </p:spTgt>
                                        </p:tgtEl>
                                        <p:attrNameLst>
                                          <p:attrName>style.visibility</p:attrName>
                                        </p:attrNameLst>
                                      </p:cBhvr>
                                      <p:to>
                                        <p:strVal val="visible"/>
                                      </p:to>
                                    </p:set>
                                    <p:animEffect transition="in" filter="fade">
                                      <p:cBhvr>
                                        <p:cTn id="41" dur="500"/>
                                        <p:tgtEl>
                                          <p:spTgt spid="6">
                                            <p:txEl>
                                              <p:pRg st="9" end="9"/>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6">
                                            <p:txEl>
                                              <p:pRg st="10" end="10"/>
                                            </p:txEl>
                                          </p:spTgt>
                                        </p:tgtEl>
                                        <p:attrNameLst>
                                          <p:attrName>style.visibility</p:attrName>
                                        </p:attrNameLst>
                                      </p:cBhvr>
                                      <p:to>
                                        <p:strVal val="visible"/>
                                      </p:to>
                                    </p:set>
                                    <p:animEffect transition="in" filter="fade">
                                      <p:cBhvr>
                                        <p:cTn id="46" dur="500"/>
                                        <p:tgtEl>
                                          <p:spTgt spid="6">
                                            <p:txEl>
                                              <p:pRg st="10" end="10"/>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6">
                                            <p:txEl>
                                              <p:pRg st="11" end="11"/>
                                            </p:txEl>
                                          </p:spTgt>
                                        </p:tgtEl>
                                        <p:attrNameLst>
                                          <p:attrName>style.visibility</p:attrName>
                                        </p:attrNameLst>
                                      </p:cBhvr>
                                      <p:to>
                                        <p:strVal val="visible"/>
                                      </p:to>
                                    </p:set>
                                    <p:animEffect transition="in" filter="fade">
                                      <p:cBhvr>
                                        <p:cTn id="51" dur="500"/>
                                        <p:tgtEl>
                                          <p:spTgt spid="6">
                                            <p:txEl>
                                              <p:pRg st="11" end="11"/>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10"/>
                                        </p:tgtEl>
                                        <p:attrNameLst>
                                          <p:attrName>style.visibility</p:attrName>
                                        </p:attrNameLst>
                                      </p:cBhvr>
                                      <p:to>
                                        <p:strVal val="visible"/>
                                      </p:to>
                                    </p:set>
                                    <p:animEffect transition="in" filter="fade">
                                      <p:cBhvr>
                                        <p:cTn id="56" dur="500"/>
                                        <p:tgtEl>
                                          <p:spTgt spid="10"/>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9"/>
                                        </p:tgtEl>
                                        <p:attrNameLst>
                                          <p:attrName>style.visibility</p:attrName>
                                        </p:attrNameLst>
                                      </p:cBhvr>
                                      <p:to>
                                        <p:strVal val="visible"/>
                                      </p:to>
                                    </p:set>
                                    <p:animEffect transition="in" filter="fade">
                                      <p:cBhvr>
                                        <p:cTn id="61" dur="500"/>
                                        <p:tgtEl>
                                          <p:spTgt spid="9"/>
                                        </p:tgtEl>
                                      </p:cBhvr>
                                    </p:animEffect>
                                  </p:childTnLst>
                                </p:cTn>
                              </p:par>
                              <p:par>
                                <p:cTn id="62" presetID="22" presetClass="entr" presetSubtype="2" fill="hold" nodeType="withEffect">
                                  <p:stCondLst>
                                    <p:cond delay="0"/>
                                  </p:stCondLst>
                                  <p:childTnLst>
                                    <p:set>
                                      <p:cBhvr>
                                        <p:cTn id="63" dur="1" fill="hold">
                                          <p:stCondLst>
                                            <p:cond delay="0"/>
                                          </p:stCondLst>
                                        </p:cTn>
                                        <p:tgtEl>
                                          <p:spTgt spid="7"/>
                                        </p:tgtEl>
                                        <p:attrNameLst>
                                          <p:attrName>style.visibility</p:attrName>
                                        </p:attrNameLst>
                                      </p:cBhvr>
                                      <p:to>
                                        <p:strVal val="visible"/>
                                      </p:to>
                                    </p:set>
                                    <p:animEffect transition="in" filter="wipe(right)">
                                      <p:cBhvr>
                                        <p:cTn id="6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BD4E2-4C04-4F99-AC5C-583EBF94FAD6}"/>
              </a:ext>
            </a:extLst>
          </p:cNvPr>
          <p:cNvSpPr>
            <a:spLocks noGrp="1"/>
          </p:cNvSpPr>
          <p:nvPr>
            <p:ph type="title"/>
          </p:nvPr>
        </p:nvSpPr>
        <p:spPr/>
        <p:txBody>
          <a:bodyPr/>
          <a:lstStyle/>
          <a:p>
            <a:r>
              <a:rPr lang="en-US" dirty="0"/>
              <a:t>Sharing the Heap</a:t>
            </a:r>
          </a:p>
        </p:txBody>
      </p:sp>
      <p:sp>
        <p:nvSpPr>
          <p:cNvPr id="4" name="Slide Number Placeholder 3">
            <a:extLst>
              <a:ext uri="{FF2B5EF4-FFF2-40B4-BE49-F238E27FC236}">
                <a16:creationId xmlns:a16="http://schemas.microsoft.com/office/drawing/2014/main" id="{BCE3212C-D262-44DD-B9A2-2D4FE507C7A2}"/>
              </a:ext>
            </a:extLst>
          </p:cNvPr>
          <p:cNvSpPr>
            <a:spLocks noGrp="1"/>
          </p:cNvSpPr>
          <p:nvPr>
            <p:ph type="sldNum" sz="quarter" idx="12"/>
          </p:nvPr>
        </p:nvSpPr>
        <p:spPr/>
        <p:txBody>
          <a:bodyPr/>
          <a:lstStyle/>
          <a:p>
            <a:fld id="{B9EA2576-3992-4A7D-AC41-AC0E2BE3E45F}" type="slidenum">
              <a:rPr lang="en-US" smtClean="0"/>
              <a:pPr/>
              <a:t>12</a:t>
            </a:fld>
            <a:endParaRPr lang="en-US" dirty="0"/>
          </a:p>
        </p:txBody>
      </p:sp>
      <p:sp>
        <p:nvSpPr>
          <p:cNvPr id="7" name="Rectangle 6">
            <a:extLst>
              <a:ext uri="{FF2B5EF4-FFF2-40B4-BE49-F238E27FC236}">
                <a16:creationId xmlns:a16="http://schemas.microsoft.com/office/drawing/2014/main" id="{3F61F6C7-7104-4511-B84E-EFDA5257D7E9}"/>
              </a:ext>
            </a:extLst>
          </p:cNvPr>
          <p:cNvSpPr/>
          <p:nvPr/>
        </p:nvSpPr>
        <p:spPr>
          <a:xfrm>
            <a:off x="304800" y="361951"/>
            <a:ext cx="4572000" cy="4461606"/>
          </a:xfrm>
          <a:prstGeom prst="rect">
            <a:avLst/>
          </a:prstGeom>
        </p:spPr>
        <p:txBody>
          <a:bodyPr>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sys</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b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bump_a_b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global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a,b</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True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b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a!=b:</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00AA00"/>
                </a:solidFill>
                <a:latin typeface="Consolas" panose="020B0609020204030204" pitchFamily="49" charset="0"/>
                <a:ea typeface="Calibri" panose="020F0502020204030204" pitchFamily="34" charset="0"/>
                <a:cs typeface="Consolas" panose="020B0609020204030204" pitchFamily="49" charset="0"/>
              </a:rPr>
              <a:t>'What the heck?'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sys.exit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t1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threading.Thread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(target=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bump_a_b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t1.start()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t2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threading.Thread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(target=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bump_a_b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t2.start()</a:t>
            </a:r>
            <a:endParaRPr lang="en-US" sz="1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0208BFD4-ECDE-4297-A346-AF076D27EBCA}"/>
              </a:ext>
            </a:extLst>
          </p:cNvPr>
          <p:cNvSpPr/>
          <p:nvPr/>
        </p:nvSpPr>
        <p:spPr>
          <a:xfrm>
            <a:off x="4572000" y="1657350"/>
            <a:ext cx="3730508" cy="369332"/>
          </a:xfrm>
          <a:prstGeom prst="rect">
            <a:avLst/>
          </a:prstGeom>
          <a:ln>
            <a:solidFill>
              <a:schemeClr val="tx1"/>
            </a:solidFill>
          </a:ln>
        </p:spPr>
        <p:txBody>
          <a:bodyPr wrap="none">
            <a:spAutoFit/>
          </a:bodyPr>
          <a:lstStyle/>
          <a:p>
            <a:r>
              <a:rPr lang="en-US" dirty="0">
                <a:solidFill>
                  <a:srgbClr val="000000"/>
                </a:solidFill>
                <a:latin typeface="Consolas" panose="020B0609020204030204" pitchFamily="49" charset="0"/>
              </a:rPr>
              <a:t>What the heck? 245612 245611</a:t>
            </a:r>
            <a:endParaRPr lang="en-US" dirty="0"/>
          </a:p>
        </p:txBody>
      </p:sp>
    </p:spTree>
    <p:extLst>
      <p:ext uri="{BB962C8B-B14F-4D97-AF65-F5344CB8AC3E}">
        <p14:creationId xmlns:p14="http://schemas.microsoft.com/office/powerpoint/2010/main" val="3842177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fade">
                                      <p:cBhvr>
                                        <p:cTn id="7" dur="500"/>
                                        <p:tgtEl>
                                          <p:spTgt spid="7">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3" end="3"/>
                                            </p:txEl>
                                          </p:spTgt>
                                        </p:tgtEl>
                                        <p:attrNameLst>
                                          <p:attrName>style.visibility</p:attrName>
                                        </p:attrNameLst>
                                      </p:cBhvr>
                                      <p:to>
                                        <p:strVal val="visible"/>
                                      </p:to>
                                    </p:set>
                                    <p:animEffect transition="in" filter="fade">
                                      <p:cBhvr>
                                        <p:cTn id="10" dur="500"/>
                                        <p:tgtEl>
                                          <p:spTgt spid="7">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animEffect transition="in" filter="fade">
                                      <p:cBhvr>
                                        <p:cTn id="15" dur="500"/>
                                        <p:tgtEl>
                                          <p:spTgt spid="7">
                                            <p:txEl>
                                              <p:pRg st="5" end="5"/>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xEl>
                                              <p:pRg st="6" end="6"/>
                                            </p:txEl>
                                          </p:spTgt>
                                        </p:tgtEl>
                                        <p:attrNameLst>
                                          <p:attrName>style.visibility</p:attrName>
                                        </p:attrNameLst>
                                      </p:cBhvr>
                                      <p:to>
                                        <p:strVal val="visible"/>
                                      </p:to>
                                    </p:set>
                                    <p:animEffect transition="in" filter="fade">
                                      <p:cBhvr>
                                        <p:cTn id="20" dur="500"/>
                                        <p:tgtEl>
                                          <p:spTgt spid="7">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animEffect transition="in" filter="fade">
                                      <p:cBhvr>
                                        <p:cTn id="25" dur="500"/>
                                        <p:tgtEl>
                                          <p:spTgt spid="7">
                                            <p:txEl>
                                              <p:pRg st="7" end="7"/>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7">
                                            <p:txEl>
                                              <p:pRg st="8" end="8"/>
                                            </p:txEl>
                                          </p:spTgt>
                                        </p:tgtEl>
                                        <p:attrNameLst>
                                          <p:attrName>style.visibility</p:attrName>
                                        </p:attrNameLst>
                                      </p:cBhvr>
                                      <p:to>
                                        <p:strVal val="visible"/>
                                      </p:to>
                                    </p:set>
                                    <p:animEffect transition="in" filter="fade">
                                      <p:cBhvr>
                                        <p:cTn id="28" dur="500"/>
                                        <p:tgtEl>
                                          <p:spTgt spid="7">
                                            <p:txEl>
                                              <p:pRg st="8" end="8"/>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7">
                                            <p:txEl>
                                              <p:pRg st="9" end="9"/>
                                            </p:txEl>
                                          </p:spTgt>
                                        </p:tgtEl>
                                        <p:attrNameLst>
                                          <p:attrName>style.visibility</p:attrName>
                                        </p:attrNameLst>
                                      </p:cBhvr>
                                      <p:to>
                                        <p:strVal val="visible"/>
                                      </p:to>
                                    </p:set>
                                    <p:animEffect transition="in" filter="fade">
                                      <p:cBhvr>
                                        <p:cTn id="31" dur="500"/>
                                        <p:tgtEl>
                                          <p:spTgt spid="7">
                                            <p:txEl>
                                              <p:pRg st="9" end="9"/>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
                                            <p:txEl>
                                              <p:pRg st="10" end="10"/>
                                            </p:txEl>
                                          </p:spTgt>
                                        </p:tgtEl>
                                        <p:attrNameLst>
                                          <p:attrName>style.visibility</p:attrName>
                                        </p:attrNameLst>
                                      </p:cBhvr>
                                      <p:to>
                                        <p:strVal val="visible"/>
                                      </p:to>
                                    </p:set>
                                    <p:animEffect transition="in" filter="fade">
                                      <p:cBhvr>
                                        <p:cTn id="36" dur="500"/>
                                        <p:tgtEl>
                                          <p:spTgt spid="7">
                                            <p:txEl>
                                              <p:pRg st="10" end="10"/>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7">
                                            <p:txEl>
                                              <p:pRg st="11" end="11"/>
                                            </p:txEl>
                                          </p:spTgt>
                                        </p:tgtEl>
                                        <p:attrNameLst>
                                          <p:attrName>style.visibility</p:attrName>
                                        </p:attrNameLst>
                                      </p:cBhvr>
                                      <p:to>
                                        <p:strVal val="visible"/>
                                      </p:to>
                                    </p:set>
                                    <p:animEffect transition="in" filter="fade">
                                      <p:cBhvr>
                                        <p:cTn id="39" dur="500"/>
                                        <p:tgtEl>
                                          <p:spTgt spid="7">
                                            <p:txEl>
                                              <p:pRg st="11" end="11"/>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7">
                                            <p:txEl>
                                              <p:pRg st="12" end="12"/>
                                            </p:txEl>
                                          </p:spTgt>
                                        </p:tgtEl>
                                        <p:attrNameLst>
                                          <p:attrName>style.visibility</p:attrName>
                                        </p:attrNameLst>
                                      </p:cBhvr>
                                      <p:to>
                                        <p:strVal val="visible"/>
                                      </p:to>
                                    </p:set>
                                    <p:animEffect transition="in" filter="fade">
                                      <p:cBhvr>
                                        <p:cTn id="44" dur="500"/>
                                        <p:tgtEl>
                                          <p:spTgt spid="7">
                                            <p:txEl>
                                              <p:pRg st="12" end="12"/>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7">
                                            <p:txEl>
                                              <p:pRg st="0" end="0"/>
                                            </p:txEl>
                                          </p:spTgt>
                                        </p:tgtEl>
                                        <p:attrNameLst>
                                          <p:attrName>style.visibility</p:attrName>
                                        </p:attrNameLst>
                                      </p:cBhvr>
                                      <p:to>
                                        <p:strVal val="visible"/>
                                      </p:to>
                                    </p:set>
                                    <p:animEffect transition="in" filter="fade">
                                      <p:cBhvr>
                                        <p:cTn id="49" dur="500"/>
                                        <p:tgtEl>
                                          <p:spTgt spid="7">
                                            <p:txEl>
                                              <p:pRg st="0" end="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7">
                                            <p:txEl>
                                              <p:pRg st="14" end="14"/>
                                            </p:txEl>
                                          </p:spTgt>
                                        </p:tgtEl>
                                        <p:attrNameLst>
                                          <p:attrName>style.visibility</p:attrName>
                                        </p:attrNameLst>
                                      </p:cBhvr>
                                      <p:to>
                                        <p:strVal val="visible"/>
                                      </p:to>
                                    </p:set>
                                    <p:animEffect transition="in" filter="fade">
                                      <p:cBhvr>
                                        <p:cTn id="54" dur="500"/>
                                        <p:tgtEl>
                                          <p:spTgt spid="7">
                                            <p:txEl>
                                              <p:pRg st="14" end="14"/>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7">
                                            <p:txEl>
                                              <p:pRg st="15" end="15"/>
                                            </p:txEl>
                                          </p:spTgt>
                                        </p:tgtEl>
                                        <p:attrNameLst>
                                          <p:attrName>style.visibility</p:attrName>
                                        </p:attrNameLst>
                                      </p:cBhvr>
                                      <p:to>
                                        <p:strVal val="visible"/>
                                      </p:to>
                                    </p:set>
                                    <p:animEffect transition="in" filter="fade">
                                      <p:cBhvr>
                                        <p:cTn id="57" dur="500"/>
                                        <p:tgtEl>
                                          <p:spTgt spid="7">
                                            <p:txEl>
                                              <p:pRg st="15" end="15"/>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7">
                                            <p:txEl>
                                              <p:pRg st="17" end="17"/>
                                            </p:txEl>
                                          </p:spTgt>
                                        </p:tgtEl>
                                        <p:attrNameLst>
                                          <p:attrName>style.visibility</p:attrName>
                                        </p:attrNameLst>
                                      </p:cBhvr>
                                      <p:to>
                                        <p:strVal val="visible"/>
                                      </p:to>
                                    </p:set>
                                    <p:animEffect transition="in" filter="fade">
                                      <p:cBhvr>
                                        <p:cTn id="62" dur="500"/>
                                        <p:tgtEl>
                                          <p:spTgt spid="7">
                                            <p:txEl>
                                              <p:pRg st="17" end="17"/>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7">
                                            <p:txEl>
                                              <p:pRg st="18" end="18"/>
                                            </p:txEl>
                                          </p:spTgt>
                                        </p:tgtEl>
                                        <p:attrNameLst>
                                          <p:attrName>style.visibility</p:attrName>
                                        </p:attrNameLst>
                                      </p:cBhvr>
                                      <p:to>
                                        <p:strVal val="visible"/>
                                      </p:to>
                                    </p:set>
                                    <p:animEffect transition="in" filter="fade">
                                      <p:cBhvr>
                                        <p:cTn id="65" dur="500"/>
                                        <p:tgtEl>
                                          <p:spTgt spid="7">
                                            <p:txEl>
                                              <p:pRg st="18" end="18"/>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8"/>
                                        </p:tgtEl>
                                        <p:attrNameLst>
                                          <p:attrName>style.visibility</p:attrName>
                                        </p:attrNameLst>
                                      </p:cBhvr>
                                      <p:to>
                                        <p:strVal val="visible"/>
                                      </p:to>
                                    </p:set>
                                    <p:animEffect transition="in" filter="fade">
                                      <p:cBhvr>
                                        <p:cTn id="7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D9454-634F-4514-AEB3-9E6DAAFB63D3}"/>
              </a:ext>
            </a:extLst>
          </p:cNvPr>
          <p:cNvSpPr>
            <a:spLocks noGrp="1"/>
          </p:cNvSpPr>
          <p:nvPr>
            <p:ph type="title"/>
          </p:nvPr>
        </p:nvSpPr>
        <p:spPr/>
        <p:txBody>
          <a:bodyPr/>
          <a:lstStyle/>
          <a:p>
            <a:r>
              <a:rPr lang="en-US" dirty="0"/>
              <a:t>Exclusion</a:t>
            </a:r>
          </a:p>
        </p:txBody>
      </p:sp>
      <p:sp>
        <p:nvSpPr>
          <p:cNvPr id="4" name="Slide Number Placeholder 3">
            <a:extLst>
              <a:ext uri="{FF2B5EF4-FFF2-40B4-BE49-F238E27FC236}">
                <a16:creationId xmlns:a16="http://schemas.microsoft.com/office/drawing/2014/main" id="{5803FA3D-13B8-4E72-8A6C-F4523FC0DA57}"/>
              </a:ext>
            </a:extLst>
          </p:cNvPr>
          <p:cNvSpPr>
            <a:spLocks noGrp="1"/>
          </p:cNvSpPr>
          <p:nvPr>
            <p:ph type="sldNum" sz="quarter" idx="12"/>
          </p:nvPr>
        </p:nvSpPr>
        <p:spPr/>
        <p:txBody>
          <a:bodyPr/>
          <a:lstStyle/>
          <a:p>
            <a:fld id="{B9EA2576-3992-4A7D-AC41-AC0E2BE3E45F}" type="slidenum">
              <a:rPr lang="en-US" smtClean="0"/>
              <a:pPr/>
              <a:t>13</a:t>
            </a:fld>
            <a:endParaRPr lang="en-US" dirty="0"/>
          </a:p>
        </p:txBody>
      </p:sp>
      <p:sp>
        <p:nvSpPr>
          <p:cNvPr id="7" name="Rectangle 6">
            <a:extLst>
              <a:ext uri="{FF2B5EF4-FFF2-40B4-BE49-F238E27FC236}">
                <a16:creationId xmlns:a16="http://schemas.microsoft.com/office/drawing/2014/main" id="{668CF39A-23E0-46D4-B299-22B7D4A420A9}"/>
              </a:ext>
            </a:extLst>
          </p:cNvPr>
          <p:cNvSpPr/>
          <p:nvPr/>
        </p:nvSpPr>
        <p:spPr>
          <a:xfrm>
            <a:off x="304800" y="110435"/>
            <a:ext cx="7391400" cy="4922630"/>
          </a:xfrm>
          <a:prstGeom prst="rect">
            <a:avLst/>
          </a:prstGeom>
        </p:spPr>
        <p:txBody>
          <a:bodyPr wrap="square">
            <a:spAutoFit/>
          </a:bodyPr>
          <a:lstStyle/>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b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my_lock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threading.Lock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bump_a_b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global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a,b</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True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my_lock.acquire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b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C0C0C0"/>
                </a:solidFill>
                <a:latin typeface="Consolas" panose="020B0609020204030204" pitchFamily="49" charset="0"/>
                <a:ea typeface="Calibri" panose="020F0502020204030204" pitchFamily="34" charset="0"/>
                <a:cs typeface="Consolas" panose="020B0609020204030204" pitchFamily="49" charset="0"/>
              </a:rPr>
              <a:t># Not here!</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a!=b:</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00AA00"/>
                </a:solidFill>
                <a:latin typeface="Consolas" panose="020B0609020204030204" pitchFamily="49" charset="0"/>
                <a:ea typeface="Calibri" panose="020F0502020204030204" pitchFamily="34" charset="0"/>
                <a:cs typeface="Consolas" panose="020B0609020204030204" pitchFamily="49" charset="0"/>
              </a:rPr>
              <a:t>'What the heck?'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my_lock.release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t1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threading.Thread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(target=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bump_a_b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t1.start()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t2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threading.Thread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(target=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bump_a_b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t2.start()</a:t>
            </a:r>
            <a:endParaRPr lang="en-US" sz="1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072252C4-F637-42A4-B4E8-26A8A8AE0654}"/>
              </a:ext>
            </a:extLst>
          </p:cNvPr>
          <p:cNvSpPr/>
          <p:nvPr/>
        </p:nvSpPr>
        <p:spPr>
          <a:xfrm>
            <a:off x="304800" y="819150"/>
            <a:ext cx="2743200"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A406704-BE0B-4F8C-BC84-F9BDBEA4012A}"/>
              </a:ext>
            </a:extLst>
          </p:cNvPr>
          <p:cNvSpPr/>
          <p:nvPr/>
        </p:nvSpPr>
        <p:spPr>
          <a:xfrm>
            <a:off x="1066800" y="1962150"/>
            <a:ext cx="1981200"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B28E5B8-A64E-4ABC-9AB9-1D46DD0C4B12}"/>
              </a:ext>
            </a:extLst>
          </p:cNvPr>
          <p:cNvSpPr/>
          <p:nvPr/>
        </p:nvSpPr>
        <p:spPr>
          <a:xfrm>
            <a:off x="1066800" y="3345207"/>
            <a:ext cx="1981200"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358973E-51B5-4E61-98A0-EE83569A20CB}"/>
              </a:ext>
            </a:extLst>
          </p:cNvPr>
          <p:cNvSpPr txBox="1"/>
          <p:nvPr/>
        </p:nvSpPr>
        <p:spPr>
          <a:xfrm>
            <a:off x="4191000" y="827733"/>
            <a:ext cx="388620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Only one thread can hold the lock</a:t>
            </a:r>
          </a:p>
          <a:p>
            <a:pPr marL="285750" indent="-285750">
              <a:buFont typeface="Arial" panose="020B0604020202020204" pitchFamily="34" charset="0"/>
              <a:buChar char="•"/>
            </a:pPr>
            <a:r>
              <a:rPr lang="en-US" dirty="0"/>
              <a:t>Others wait</a:t>
            </a:r>
          </a:p>
          <a:p>
            <a:pPr marL="285750" indent="-285750">
              <a:buFont typeface="Arial" panose="020B0604020202020204" pitchFamily="34" charset="0"/>
              <a:buChar char="•"/>
            </a:pPr>
            <a:r>
              <a:rPr lang="en-US" dirty="0"/>
              <a:t>Must call release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RLock</a:t>
            </a:r>
            <a:r>
              <a:rPr lang="en-US" dirty="0"/>
              <a:t> – reentrant version</a:t>
            </a:r>
          </a:p>
        </p:txBody>
      </p:sp>
      <p:sp>
        <p:nvSpPr>
          <p:cNvPr id="12" name="Rectangle 11">
            <a:extLst>
              <a:ext uri="{FF2B5EF4-FFF2-40B4-BE49-F238E27FC236}">
                <a16:creationId xmlns:a16="http://schemas.microsoft.com/office/drawing/2014/main" id="{942E27DF-6461-4675-841C-0C435CB18531}"/>
              </a:ext>
            </a:extLst>
          </p:cNvPr>
          <p:cNvSpPr/>
          <p:nvPr/>
        </p:nvSpPr>
        <p:spPr>
          <a:xfrm>
            <a:off x="4860890" y="2903535"/>
            <a:ext cx="3882851" cy="1134157"/>
          </a:xfrm>
          <a:prstGeom prst="rect">
            <a:avLst/>
          </a:prstGeom>
          <a:ln>
            <a:solidFill>
              <a:schemeClr val="tx1"/>
            </a:solidFill>
          </a:ln>
        </p:spPr>
        <p:txBody>
          <a:bodyPr wrap="square">
            <a:spAutoFit/>
          </a:bodyPr>
          <a:lstStyle/>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with</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my_lock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C0C0C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C0C0C0"/>
                </a:solidFill>
                <a:latin typeface="Consolas" panose="020B0609020204030204" pitchFamily="49" charset="0"/>
                <a:ea typeface="Calibri" panose="020F0502020204030204" pitchFamily="34" charset="0"/>
                <a:cs typeface="Consolas" panose="020B0609020204030204" pitchFamily="49" charset="0"/>
              </a:rPr>
              <a:t>my_lock.acquire</a:t>
            </a:r>
            <a:r>
              <a:rPr lang="en-US" sz="1600" dirty="0">
                <a:solidFill>
                  <a:srgbClr val="C0C0C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 += </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b += </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a:solidFill>
                  <a:srgbClr val="C0C0C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C0C0C0"/>
                </a:solidFill>
                <a:latin typeface="Consolas" panose="020B0609020204030204" pitchFamily="49" charset="0"/>
                <a:ea typeface="Calibri" panose="020F0502020204030204" pitchFamily="34" charset="0"/>
                <a:cs typeface="Consolas" panose="020B0609020204030204" pitchFamily="49" charset="0"/>
              </a:rPr>
              <a:t>my_lock.release</a:t>
            </a:r>
            <a:r>
              <a:rPr lang="en-US" sz="1600" dirty="0">
                <a:solidFill>
                  <a:srgbClr val="C0C0C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3910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3" end="3"/>
                                            </p:txEl>
                                          </p:spTgt>
                                        </p:tgtEl>
                                        <p:attrNameLst>
                                          <p:attrName>style.visibility</p:attrName>
                                        </p:attrNameLst>
                                      </p:cBhvr>
                                      <p:to>
                                        <p:strVal val="visible"/>
                                      </p:to>
                                    </p:set>
                                    <p:animEffect transition="in" filter="fade">
                                      <p:cBhvr>
                                        <p:cTn id="7" dur="500"/>
                                        <p:tgtEl>
                                          <p:spTgt spid="7">
                                            <p:txEl>
                                              <p:pRg st="3" end="3"/>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8" end="8"/>
                                            </p:txEl>
                                          </p:spTgt>
                                        </p:tgtEl>
                                        <p:attrNameLst>
                                          <p:attrName>style.visibility</p:attrName>
                                        </p:attrNameLst>
                                      </p:cBhvr>
                                      <p:to>
                                        <p:strVal val="visible"/>
                                      </p:to>
                                    </p:set>
                                    <p:animEffect transition="in" filter="fade">
                                      <p:cBhvr>
                                        <p:cTn id="15" dur="500"/>
                                        <p:tgtEl>
                                          <p:spTgt spid="7">
                                            <p:txEl>
                                              <p:pRg st="8" end="8"/>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xEl>
                                              <p:pRg st="14" end="14"/>
                                            </p:txEl>
                                          </p:spTgt>
                                        </p:tgtEl>
                                        <p:attrNameLst>
                                          <p:attrName>style.visibility</p:attrName>
                                        </p:attrNameLst>
                                      </p:cBhvr>
                                      <p:to>
                                        <p:strVal val="visible"/>
                                      </p:to>
                                    </p:set>
                                    <p:animEffect transition="in" filter="fade">
                                      <p:cBhvr>
                                        <p:cTn id="23" dur="500"/>
                                        <p:tgtEl>
                                          <p:spTgt spid="7">
                                            <p:txEl>
                                              <p:pRg st="14" end="1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1">
                                            <p:txEl>
                                              <p:pRg st="0" end="0"/>
                                            </p:txEl>
                                          </p:spTgt>
                                        </p:tgtEl>
                                        <p:attrNameLst>
                                          <p:attrName>style.visibility</p:attrName>
                                        </p:attrNameLst>
                                      </p:cBhvr>
                                      <p:to>
                                        <p:strVal val="visible"/>
                                      </p:to>
                                    </p:set>
                                    <p:animEffect transition="in" filter="fade">
                                      <p:cBhvr>
                                        <p:cTn id="31" dur="500"/>
                                        <p:tgtEl>
                                          <p:spTgt spid="11">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1">
                                            <p:txEl>
                                              <p:pRg st="1" end="1"/>
                                            </p:txEl>
                                          </p:spTgt>
                                        </p:tgtEl>
                                        <p:attrNameLst>
                                          <p:attrName>style.visibility</p:attrName>
                                        </p:attrNameLst>
                                      </p:cBhvr>
                                      <p:to>
                                        <p:strVal val="visible"/>
                                      </p:to>
                                    </p:set>
                                    <p:animEffect transition="in" filter="fade">
                                      <p:cBhvr>
                                        <p:cTn id="36" dur="500"/>
                                        <p:tgtEl>
                                          <p:spTgt spid="11">
                                            <p:txEl>
                                              <p:pRg st="1" end="1"/>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1">
                                            <p:txEl>
                                              <p:pRg st="2" end="2"/>
                                            </p:txEl>
                                          </p:spTgt>
                                        </p:tgtEl>
                                        <p:attrNameLst>
                                          <p:attrName>style.visibility</p:attrName>
                                        </p:attrNameLst>
                                      </p:cBhvr>
                                      <p:to>
                                        <p:strVal val="visible"/>
                                      </p:to>
                                    </p:set>
                                    <p:animEffect transition="in" filter="fade">
                                      <p:cBhvr>
                                        <p:cTn id="41" dur="500"/>
                                        <p:tgtEl>
                                          <p:spTgt spid="11">
                                            <p:txEl>
                                              <p:pRg st="2" end="2"/>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1">
                                            <p:txEl>
                                              <p:pRg st="4" end="4"/>
                                            </p:txEl>
                                          </p:spTgt>
                                        </p:tgtEl>
                                        <p:attrNameLst>
                                          <p:attrName>style.visibility</p:attrName>
                                        </p:attrNameLst>
                                      </p:cBhvr>
                                      <p:to>
                                        <p:strVal val="visible"/>
                                      </p:to>
                                    </p:set>
                                    <p:animEffect transition="in" filter="fade">
                                      <p:cBhvr>
                                        <p:cTn id="46" dur="500"/>
                                        <p:tgtEl>
                                          <p:spTgt spid="11">
                                            <p:txEl>
                                              <p:pRg st="4" end="4"/>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1A265-0F5D-459E-9B04-69EFACA8507D}"/>
              </a:ext>
            </a:extLst>
          </p:cNvPr>
          <p:cNvSpPr>
            <a:spLocks noGrp="1"/>
          </p:cNvSpPr>
          <p:nvPr>
            <p:ph type="title"/>
          </p:nvPr>
        </p:nvSpPr>
        <p:spPr/>
        <p:txBody>
          <a:bodyPr/>
          <a:lstStyle/>
          <a:p>
            <a:r>
              <a:rPr lang="en-US" dirty="0"/>
              <a:t>Signals</a:t>
            </a:r>
          </a:p>
        </p:txBody>
      </p:sp>
      <p:sp>
        <p:nvSpPr>
          <p:cNvPr id="4" name="Slide Number Placeholder 3">
            <a:extLst>
              <a:ext uri="{FF2B5EF4-FFF2-40B4-BE49-F238E27FC236}">
                <a16:creationId xmlns:a16="http://schemas.microsoft.com/office/drawing/2014/main" id="{9FC7B7F1-8FE5-46AA-A9D7-140213FDC402}"/>
              </a:ext>
            </a:extLst>
          </p:cNvPr>
          <p:cNvSpPr>
            <a:spLocks noGrp="1"/>
          </p:cNvSpPr>
          <p:nvPr>
            <p:ph type="sldNum" sz="quarter" idx="12"/>
          </p:nvPr>
        </p:nvSpPr>
        <p:spPr/>
        <p:txBody>
          <a:bodyPr/>
          <a:lstStyle/>
          <a:p>
            <a:fld id="{B9EA2576-3992-4A7D-AC41-AC0E2BE3E45F}" type="slidenum">
              <a:rPr lang="en-US" smtClean="0"/>
              <a:pPr/>
              <a:t>14</a:t>
            </a:fld>
            <a:endParaRPr lang="en-US" dirty="0"/>
          </a:p>
        </p:txBody>
      </p:sp>
      <p:sp>
        <p:nvSpPr>
          <p:cNvPr id="7" name="Rectangle 6">
            <a:extLst>
              <a:ext uri="{FF2B5EF4-FFF2-40B4-BE49-F238E27FC236}">
                <a16:creationId xmlns:a16="http://schemas.microsoft.com/office/drawing/2014/main" id="{2B169B20-5DE9-4B5A-811C-8F7AA3074773}"/>
              </a:ext>
            </a:extLst>
          </p:cNvPr>
          <p:cNvSpPr/>
          <p:nvPr/>
        </p:nvSpPr>
        <p:spPr>
          <a:xfrm>
            <a:off x="107182" y="84993"/>
            <a:ext cx="4572000" cy="4708981"/>
          </a:xfrm>
          <a:prstGeom prst="rect">
            <a:avLst/>
          </a:prstGeom>
        </p:spPr>
        <p:txBody>
          <a:bodyPr>
            <a:spAutoFit/>
          </a:bodyPr>
          <a:lstStyle/>
          <a:p>
            <a:r>
              <a:rPr lang="en-US" sz="1200" dirty="0" err="1">
                <a:solidFill>
                  <a:srgbClr val="000000"/>
                </a:solidFill>
                <a:latin typeface="Consolas" panose="020B0609020204030204" pitchFamily="49" charset="0"/>
              </a:rPr>
              <a:t>my_lock</a:t>
            </a:r>
            <a:r>
              <a:rPr lang="en-US" sz="1200" dirty="0">
                <a:solidFill>
                  <a:srgbClr val="000000"/>
                </a:solidFill>
                <a:latin typeface="Consolas" panose="020B0609020204030204" pitchFamily="49" charset="0"/>
              </a:rPr>
              <a:t> = </a:t>
            </a:r>
            <a:r>
              <a:rPr lang="en-US" sz="1200" dirty="0" err="1">
                <a:solidFill>
                  <a:srgbClr val="000000"/>
                </a:solidFill>
                <a:latin typeface="Consolas" panose="020B0609020204030204" pitchFamily="49" charset="0"/>
              </a:rPr>
              <a:t>threading.RLock</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cv = </a:t>
            </a:r>
            <a:r>
              <a:rPr lang="en-US" sz="1200" dirty="0" err="1">
                <a:solidFill>
                  <a:srgbClr val="000000"/>
                </a:solidFill>
                <a:latin typeface="Consolas" panose="020B0609020204030204" pitchFamily="49" charset="0"/>
              </a:rPr>
              <a:t>threading.Condition</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my_lock</a:t>
            </a:r>
            <a:r>
              <a:rPr lang="en-US" sz="1200"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name = </a:t>
            </a:r>
            <a:r>
              <a:rPr lang="en-US" sz="1200" i="1" dirty="0">
                <a:solidFill>
                  <a:srgbClr val="00AA00"/>
                </a:solidFill>
                <a:latin typeface="Consolas" panose="020B0609020204030204" pitchFamily="49" charset="0"/>
              </a:rPr>
              <a:t>''</a:t>
            </a:r>
          </a:p>
          <a:p>
            <a:r>
              <a:rPr lang="en-US" sz="1200" dirty="0">
                <a:solidFill>
                  <a:srgbClr val="0000FF"/>
                </a:solidFill>
                <a:latin typeface="Consolas" panose="020B0609020204030204" pitchFamily="49" charset="0"/>
              </a:rPr>
              <a:t>def</a:t>
            </a:r>
            <a:r>
              <a:rPr lang="en-US" sz="1200" dirty="0">
                <a:solidFill>
                  <a:srgbClr val="000000"/>
                </a:solidFill>
                <a:latin typeface="Consolas" panose="020B0609020204030204" pitchFamily="49" charset="0"/>
              </a:rPr>
              <a:t> </a:t>
            </a:r>
            <a:r>
              <a:rPr lang="en-US" sz="1200" b="1" dirty="0" err="1">
                <a:solidFill>
                  <a:srgbClr val="000000"/>
                </a:solidFill>
                <a:latin typeface="Consolas" panose="020B0609020204030204" pitchFamily="49" charset="0"/>
              </a:rPr>
              <a:t>print_name</a:t>
            </a:r>
            <a:r>
              <a:rPr lang="en-US" sz="1200" b="1"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while</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True</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my_lock.acquire</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cv.wait</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print</a:t>
            </a:r>
            <a:r>
              <a:rPr lang="en-US" sz="1200" dirty="0">
                <a:solidFill>
                  <a:srgbClr val="000000"/>
                </a:solidFill>
                <a:latin typeface="Consolas" panose="020B0609020204030204" pitchFamily="49" charset="0"/>
              </a:rPr>
              <a:t>(</a:t>
            </a:r>
            <a:r>
              <a:rPr lang="en-US" sz="1200" i="1" dirty="0">
                <a:solidFill>
                  <a:srgbClr val="00AA00"/>
                </a:solidFill>
                <a:latin typeface="Consolas" panose="020B0609020204030204" pitchFamily="49" charset="0"/>
              </a:rPr>
              <a:t>'Name </a:t>
            </a:r>
            <a:r>
              <a:rPr lang="en-US" sz="1200" i="1" dirty="0" err="1">
                <a:solidFill>
                  <a:srgbClr val="00AA00"/>
                </a:solidFill>
                <a:latin typeface="Consolas" panose="020B0609020204030204" pitchFamily="49" charset="0"/>
              </a:rPr>
              <a:t>is'</a:t>
            </a:r>
            <a:r>
              <a:rPr lang="en-US" sz="1200" i="1" dirty="0" err="1">
                <a:solidFill>
                  <a:srgbClr val="000000"/>
                </a:solidFill>
                <a:latin typeface="Consolas" panose="020B0609020204030204" pitchFamily="49" charset="0"/>
              </a:rPr>
              <a:t>,name</a:t>
            </a:r>
            <a:r>
              <a:rPr lang="en-US" sz="1200" i="1"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my_lock.release</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tm = </a:t>
            </a:r>
            <a:r>
              <a:rPr lang="en-US" sz="1200" dirty="0" err="1">
                <a:solidFill>
                  <a:srgbClr val="000000"/>
                </a:solidFill>
                <a:latin typeface="Consolas" panose="020B0609020204030204" pitchFamily="49" charset="0"/>
              </a:rPr>
              <a:t>threading.Thread</a:t>
            </a:r>
            <a:r>
              <a:rPr lang="en-US" sz="1200" dirty="0">
                <a:solidFill>
                  <a:srgbClr val="000000"/>
                </a:solidFill>
                <a:latin typeface="Consolas" panose="020B0609020204030204" pitchFamily="49" charset="0"/>
              </a:rPr>
              <a:t>(target=</a:t>
            </a:r>
            <a:r>
              <a:rPr lang="en-US" sz="1200" dirty="0" err="1">
                <a:solidFill>
                  <a:srgbClr val="000000"/>
                </a:solidFill>
                <a:latin typeface="Consolas" panose="020B0609020204030204" pitchFamily="49" charset="0"/>
              </a:rPr>
              <a:t>print_name</a:t>
            </a:r>
            <a:r>
              <a:rPr lang="en-US" sz="1200" dirty="0">
                <a:solidFill>
                  <a:srgbClr val="000000"/>
                </a:solidFill>
                <a:latin typeface="Consolas" panose="020B0609020204030204" pitchFamily="49" charset="0"/>
              </a:rPr>
              <a:t>)</a:t>
            </a:r>
          </a:p>
          <a:p>
            <a:r>
              <a:rPr lang="en-US" sz="1200" dirty="0" err="1">
                <a:solidFill>
                  <a:srgbClr val="000000"/>
                </a:solidFill>
                <a:latin typeface="Consolas" panose="020B0609020204030204" pitchFamily="49" charset="0"/>
              </a:rPr>
              <a:t>tm.start</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err="1">
                <a:solidFill>
                  <a:srgbClr val="000000"/>
                </a:solidFill>
                <a:latin typeface="Consolas" panose="020B0609020204030204" pitchFamily="49" charset="0"/>
              </a:rPr>
              <a:t>my_lock.acquire</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name = </a:t>
            </a:r>
            <a:r>
              <a:rPr lang="en-US" sz="1200" i="1" dirty="0">
                <a:solidFill>
                  <a:srgbClr val="00AA00"/>
                </a:solidFill>
                <a:latin typeface="Consolas" panose="020B0609020204030204" pitchFamily="49" charset="0"/>
              </a:rPr>
              <a:t>'Topher'</a:t>
            </a:r>
          </a:p>
          <a:p>
            <a:r>
              <a:rPr lang="en-US" sz="1200" dirty="0" err="1">
                <a:solidFill>
                  <a:srgbClr val="000000"/>
                </a:solidFill>
                <a:latin typeface="Consolas" panose="020B0609020204030204" pitchFamily="49" charset="0"/>
              </a:rPr>
              <a:t>cv.notify</a:t>
            </a:r>
            <a:r>
              <a:rPr lang="en-US" sz="1200" dirty="0">
                <a:solidFill>
                  <a:srgbClr val="000000"/>
                </a:solidFill>
                <a:latin typeface="Consolas" panose="020B0609020204030204" pitchFamily="49" charset="0"/>
              </a:rPr>
              <a:t>()</a:t>
            </a:r>
          </a:p>
          <a:p>
            <a:r>
              <a:rPr lang="en-US" sz="1200" dirty="0" err="1">
                <a:solidFill>
                  <a:srgbClr val="000000"/>
                </a:solidFill>
                <a:latin typeface="Consolas" panose="020B0609020204030204" pitchFamily="49" charset="0"/>
              </a:rPr>
              <a:t>my_lock.release</a:t>
            </a:r>
            <a:r>
              <a:rPr lang="en-US" sz="1200"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err="1">
                <a:solidFill>
                  <a:srgbClr val="000000"/>
                </a:solidFill>
                <a:latin typeface="Consolas" panose="020B0609020204030204" pitchFamily="49" charset="0"/>
              </a:rPr>
              <a:t>time.sleep</a:t>
            </a:r>
            <a:r>
              <a:rPr lang="en-US" sz="1200" dirty="0">
                <a:solidFill>
                  <a:srgbClr val="000000"/>
                </a:solidFill>
                <a:latin typeface="Consolas" panose="020B0609020204030204" pitchFamily="49" charset="0"/>
              </a:rPr>
              <a:t>(</a:t>
            </a:r>
            <a:r>
              <a:rPr lang="en-US" sz="1200" dirty="0">
                <a:solidFill>
                  <a:srgbClr val="800000"/>
                </a:solidFill>
                <a:latin typeface="Consolas" panose="020B0609020204030204" pitchFamily="49" charset="0"/>
              </a:rPr>
              <a:t>2</a:t>
            </a:r>
            <a:r>
              <a:rPr lang="en-US" sz="1200"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err="1">
                <a:solidFill>
                  <a:srgbClr val="000000"/>
                </a:solidFill>
                <a:latin typeface="Consolas" panose="020B0609020204030204" pitchFamily="49" charset="0"/>
              </a:rPr>
              <a:t>my_lock.acquire</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name = </a:t>
            </a:r>
            <a:r>
              <a:rPr lang="en-US" sz="1200" i="1" dirty="0">
                <a:solidFill>
                  <a:srgbClr val="00AA00"/>
                </a:solidFill>
                <a:latin typeface="Consolas" panose="020B0609020204030204" pitchFamily="49" charset="0"/>
              </a:rPr>
              <a:t>'Chris'</a:t>
            </a:r>
          </a:p>
          <a:p>
            <a:r>
              <a:rPr lang="en-US" sz="1200" dirty="0" err="1">
                <a:solidFill>
                  <a:srgbClr val="000000"/>
                </a:solidFill>
                <a:latin typeface="Consolas" panose="020B0609020204030204" pitchFamily="49" charset="0"/>
              </a:rPr>
              <a:t>cv.notify</a:t>
            </a:r>
            <a:r>
              <a:rPr lang="en-US" sz="1200" dirty="0">
                <a:solidFill>
                  <a:srgbClr val="000000"/>
                </a:solidFill>
                <a:latin typeface="Consolas" panose="020B0609020204030204" pitchFamily="49" charset="0"/>
              </a:rPr>
              <a:t>()</a:t>
            </a:r>
          </a:p>
          <a:p>
            <a:r>
              <a:rPr lang="en-US" sz="1200" dirty="0" err="1">
                <a:solidFill>
                  <a:srgbClr val="000000"/>
                </a:solidFill>
                <a:latin typeface="Consolas" panose="020B0609020204030204" pitchFamily="49" charset="0"/>
              </a:rPr>
              <a:t>my_lock.release</a:t>
            </a:r>
            <a:r>
              <a:rPr lang="en-US" sz="1200" dirty="0">
                <a:solidFill>
                  <a:srgbClr val="000000"/>
                </a:solidFill>
                <a:latin typeface="Consolas" panose="020B0609020204030204" pitchFamily="49" charset="0"/>
              </a:rPr>
              <a:t>()</a:t>
            </a:r>
            <a:endParaRPr lang="en-US" sz="1200" dirty="0"/>
          </a:p>
        </p:txBody>
      </p:sp>
      <p:sp>
        <p:nvSpPr>
          <p:cNvPr id="8" name="TextBox 7">
            <a:extLst>
              <a:ext uri="{FF2B5EF4-FFF2-40B4-BE49-F238E27FC236}">
                <a16:creationId xmlns:a16="http://schemas.microsoft.com/office/drawing/2014/main" id="{3D9FAE73-8CC2-4EFE-8654-10BEFE43D518}"/>
              </a:ext>
            </a:extLst>
          </p:cNvPr>
          <p:cNvSpPr txBox="1"/>
          <p:nvPr/>
        </p:nvSpPr>
        <p:spPr>
          <a:xfrm>
            <a:off x="3733800" y="920756"/>
            <a:ext cx="4953000" cy="3693319"/>
          </a:xfrm>
          <a:prstGeom prst="rect">
            <a:avLst/>
          </a:prstGeom>
          <a:noFill/>
        </p:spPr>
        <p:txBody>
          <a:bodyPr wrap="square" rtlCol="0">
            <a:spAutoFit/>
          </a:bodyPr>
          <a:lstStyle/>
          <a:p>
            <a:pPr marL="285750" indent="-285750">
              <a:buFont typeface="Arial" panose="020B0604020202020204" pitchFamily="34" charset="0"/>
              <a:buChar char="•"/>
            </a:pPr>
            <a:r>
              <a:rPr lang="en-US" b="1" dirty="0"/>
              <a:t>wait</a:t>
            </a:r>
            <a:r>
              <a:rPr lang="en-US" dirty="0"/>
              <a:t> releases the lock and waits for a notify</a:t>
            </a:r>
          </a:p>
          <a:p>
            <a:pPr marL="285750" indent="-285750">
              <a:buFont typeface="Arial" panose="020B0604020202020204" pitchFamily="34" charset="0"/>
              <a:buChar char="•"/>
            </a:pPr>
            <a:r>
              <a:rPr lang="en-US" dirty="0"/>
              <a:t>When notified, the lock is reacquired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notify</a:t>
            </a:r>
            <a:r>
              <a:rPr lang="en-US" dirty="0"/>
              <a:t> wakes up a thread (if any) but does not release the lock</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err="1"/>
              <a:t>notify_all</a:t>
            </a:r>
            <a:r>
              <a:rPr lang="en-US" b="1" dirty="0"/>
              <a:t> </a:t>
            </a:r>
            <a:r>
              <a:rPr lang="en-US" dirty="0"/>
              <a:t>wakes up all threads waiting on the condition, but only one at a time gets the lock – the others wait their turn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wait</a:t>
            </a:r>
            <a:r>
              <a:rPr lang="en-US" dirty="0"/>
              <a:t> takes an optional timeout parameter (num seconds to wait)</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59512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3" end="3"/>
                                            </p:txEl>
                                          </p:spTgt>
                                        </p:tgtEl>
                                        <p:attrNameLst>
                                          <p:attrName>style.visibility</p:attrName>
                                        </p:attrNameLst>
                                      </p:cBhvr>
                                      <p:to>
                                        <p:strVal val="visible"/>
                                      </p:to>
                                    </p:set>
                                    <p:animEffect transition="in" filter="fade">
                                      <p:cBhvr>
                                        <p:cTn id="12" dur="500"/>
                                        <p:tgtEl>
                                          <p:spTgt spid="7">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animEffect transition="in" filter="fade">
                                      <p:cBhvr>
                                        <p:cTn id="15" dur="500"/>
                                        <p:tgtEl>
                                          <p:spTgt spid="7">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xEl>
                                              <p:pRg st="5" end="5"/>
                                            </p:txEl>
                                          </p:spTgt>
                                        </p:tgtEl>
                                        <p:attrNameLst>
                                          <p:attrName>style.visibility</p:attrName>
                                        </p:attrNameLst>
                                      </p:cBhvr>
                                      <p:to>
                                        <p:strVal val="visible"/>
                                      </p:to>
                                    </p:set>
                                    <p:animEffect transition="in" filter="fade">
                                      <p:cBhvr>
                                        <p:cTn id="18" dur="500"/>
                                        <p:tgtEl>
                                          <p:spTgt spid="7">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animEffect transition="in" filter="fade">
                                      <p:cBhvr>
                                        <p:cTn id="23" dur="500"/>
                                        <p:tgtEl>
                                          <p:spTgt spid="7">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8" end="8"/>
                                            </p:txEl>
                                          </p:spTgt>
                                        </p:tgtEl>
                                        <p:attrNameLst>
                                          <p:attrName>style.visibility</p:attrName>
                                        </p:attrNameLst>
                                      </p:cBhvr>
                                      <p:to>
                                        <p:strVal val="visible"/>
                                      </p:to>
                                    </p:set>
                                    <p:animEffect transition="in" filter="fade">
                                      <p:cBhvr>
                                        <p:cTn id="26" dur="500"/>
                                        <p:tgtEl>
                                          <p:spTgt spid="7">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7">
                                            <p:txEl>
                                              <p:pRg st="9" end="9"/>
                                            </p:txEl>
                                          </p:spTgt>
                                        </p:tgtEl>
                                        <p:attrNameLst>
                                          <p:attrName>style.visibility</p:attrName>
                                        </p:attrNameLst>
                                      </p:cBhvr>
                                      <p:to>
                                        <p:strVal val="visible"/>
                                      </p:to>
                                    </p:set>
                                    <p:animEffect transition="in" filter="fade">
                                      <p:cBhvr>
                                        <p:cTn id="29" dur="500"/>
                                        <p:tgtEl>
                                          <p:spTgt spid="7">
                                            <p:txEl>
                                              <p:pRg st="9" end="9"/>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7">
                                            <p:txEl>
                                              <p:pRg st="11" end="11"/>
                                            </p:txEl>
                                          </p:spTgt>
                                        </p:tgtEl>
                                        <p:attrNameLst>
                                          <p:attrName>style.visibility</p:attrName>
                                        </p:attrNameLst>
                                      </p:cBhvr>
                                      <p:to>
                                        <p:strVal val="visible"/>
                                      </p:to>
                                    </p:set>
                                    <p:animEffect transition="in" filter="fade">
                                      <p:cBhvr>
                                        <p:cTn id="34" dur="500"/>
                                        <p:tgtEl>
                                          <p:spTgt spid="7">
                                            <p:txEl>
                                              <p:pRg st="11" end="11"/>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7">
                                            <p:txEl>
                                              <p:pRg st="12" end="12"/>
                                            </p:txEl>
                                          </p:spTgt>
                                        </p:tgtEl>
                                        <p:attrNameLst>
                                          <p:attrName>style.visibility</p:attrName>
                                        </p:attrNameLst>
                                      </p:cBhvr>
                                      <p:to>
                                        <p:strVal val="visible"/>
                                      </p:to>
                                    </p:set>
                                    <p:animEffect transition="in" filter="fade">
                                      <p:cBhvr>
                                        <p:cTn id="37" dur="500"/>
                                        <p:tgtEl>
                                          <p:spTgt spid="7">
                                            <p:txEl>
                                              <p:pRg st="12" end="1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
                                            <p:txEl>
                                              <p:pRg st="14" end="14"/>
                                            </p:txEl>
                                          </p:spTgt>
                                        </p:tgtEl>
                                        <p:attrNameLst>
                                          <p:attrName>style.visibility</p:attrName>
                                        </p:attrNameLst>
                                      </p:cBhvr>
                                      <p:to>
                                        <p:strVal val="visible"/>
                                      </p:to>
                                    </p:set>
                                    <p:animEffect transition="in" filter="fade">
                                      <p:cBhvr>
                                        <p:cTn id="42" dur="500"/>
                                        <p:tgtEl>
                                          <p:spTgt spid="7">
                                            <p:txEl>
                                              <p:pRg st="14" end="1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
                                            <p:txEl>
                                              <p:pRg st="15" end="15"/>
                                            </p:txEl>
                                          </p:spTgt>
                                        </p:tgtEl>
                                        <p:attrNameLst>
                                          <p:attrName>style.visibility</p:attrName>
                                        </p:attrNameLst>
                                      </p:cBhvr>
                                      <p:to>
                                        <p:strVal val="visible"/>
                                      </p:to>
                                    </p:set>
                                    <p:animEffect transition="in" filter="fade">
                                      <p:cBhvr>
                                        <p:cTn id="47" dur="500"/>
                                        <p:tgtEl>
                                          <p:spTgt spid="7">
                                            <p:txEl>
                                              <p:pRg st="15" end="15"/>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7">
                                            <p:txEl>
                                              <p:pRg st="17" end="17"/>
                                            </p:txEl>
                                          </p:spTgt>
                                        </p:tgtEl>
                                        <p:attrNameLst>
                                          <p:attrName>style.visibility</p:attrName>
                                        </p:attrNameLst>
                                      </p:cBhvr>
                                      <p:to>
                                        <p:strVal val="visible"/>
                                      </p:to>
                                    </p:set>
                                    <p:animEffect transition="in" filter="fade">
                                      <p:cBhvr>
                                        <p:cTn id="52" dur="500"/>
                                        <p:tgtEl>
                                          <p:spTgt spid="7">
                                            <p:txEl>
                                              <p:pRg st="17" end="17"/>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7">
                                            <p:txEl>
                                              <p:pRg st="19" end="19"/>
                                            </p:txEl>
                                          </p:spTgt>
                                        </p:tgtEl>
                                        <p:attrNameLst>
                                          <p:attrName>style.visibility</p:attrName>
                                        </p:attrNameLst>
                                      </p:cBhvr>
                                      <p:to>
                                        <p:strVal val="visible"/>
                                      </p:to>
                                    </p:set>
                                    <p:animEffect transition="in" filter="fade">
                                      <p:cBhvr>
                                        <p:cTn id="57" dur="500"/>
                                        <p:tgtEl>
                                          <p:spTgt spid="7">
                                            <p:txEl>
                                              <p:pRg st="19" end="1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7">
                                            <p:txEl>
                                              <p:pRg st="21" end="21"/>
                                            </p:txEl>
                                          </p:spTgt>
                                        </p:tgtEl>
                                        <p:attrNameLst>
                                          <p:attrName>style.visibility</p:attrName>
                                        </p:attrNameLst>
                                      </p:cBhvr>
                                      <p:to>
                                        <p:strVal val="visible"/>
                                      </p:to>
                                    </p:set>
                                    <p:animEffect transition="in" filter="fade">
                                      <p:cBhvr>
                                        <p:cTn id="62" dur="500"/>
                                        <p:tgtEl>
                                          <p:spTgt spid="7">
                                            <p:txEl>
                                              <p:pRg st="21" end="21"/>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7">
                                            <p:txEl>
                                              <p:pRg st="22" end="22"/>
                                            </p:txEl>
                                          </p:spTgt>
                                        </p:tgtEl>
                                        <p:attrNameLst>
                                          <p:attrName>style.visibility</p:attrName>
                                        </p:attrNameLst>
                                      </p:cBhvr>
                                      <p:to>
                                        <p:strVal val="visible"/>
                                      </p:to>
                                    </p:set>
                                    <p:animEffect transition="in" filter="fade">
                                      <p:cBhvr>
                                        <p:cTn id="65" dur="500"/>
                                        <p:tgtEl>
                                          <p:spTgt spid="7">
                                            <p:txEl>
                                              <p:pRg st="22" end="22"/>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7">
                                            <p:txEl>
                                              <p:pRg st="24" end="24"/>
                                            </p:txEl>
                                          </p:spTgt>
                                        </p:tgtEl>
                                        <p:attrNameLst>
                                          <p:attrName>style.visibility</p:attrName>
                                        </p:attrNameLst>
                                      </p:cBhvr>
                                      <p:to>
                                        <p:strVal val="visible"/>
                                      </p:to>
                                    </p:set>
                                    <p:animEffect transition="in" filter="fade">
                                      <p:cBhvr>
                                        <p:cTn id="68" dur="500"/>
                                        <p:tgtEl>
                                          <p:spTgt spid="7">
                                            <p:txEl>
                                              <p:pRg st="24" end="24"/>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7">
                                            <p:txEl>
                                              <p:pRg st="1" end="1"/>
                                            </p:txEl>
                                          </p:spTgt>
                                        </p:tgtEl>
                                        <p:attrNameLst>
                                          <p:attrName>style.visibility</p:attrName>
                                        </p:attrNameLst>
                                      </p:cBhvr>
                                      <p:to>
                                        <p:strVal val="visible"/>
                                      </p:to>
                                    </p:set>
                                    <p:animEffect transition="in" filter="fade">
                                      <p:cBhvr>
                                        <p:cTn id="73" dur="500"/>
                                        <p:tgtEl>
                                          <p:spTgt spid="7">
                                            <p:txEl>
                                              <p:pRg st="1" end="1"/>
                                            </p:txEl>
                                          </p:spTgt>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7">
                                            <p:txEl>
                                              <p:pRg st="7" end="7"/>
                                            </p:txEl>
                                          </p:spTgt>
                                        </p:tgtEl>
                                        <p:attrNameLst>
                                          <p:attrName>style.visibility</p:attrName>
                                        </p:attrNameLst>
                                      </p:cBhvr>
                                      <p:to>
                                        <p:strVal val="visible"/>
                                      </p:to>
                                    </p:set>
                                    <p:animEffect transition="in" filter="fade">
                                      <p:cBhvr>
                                        <p:cTn id="78" dur="500"/>
                                        <p:tgtEl>
                                          <p:spTgt spid="7">
                                            <p:txEl>
                                              <p:pRg st="7" end="7"/>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7">
                                            <p:txEl>
                                              <p:pRg st="16" end="16"/>
                                            </p:txEl>
                                          </p:spTgt>
                                        </p:tgtEl>
                                        <p:attrNameLst>
                                          <p:attrName>style.visibility</p:attrName>
                                        </p:attrNameLst>
                                      </p:cBhvr>
                                      <p:to>
                                        <p:strVal val="visible"/>
                                      </p:to>
                                    </p:set>
                                    <p:animEffect transition="in" filter="fade">
                                      <p:cBhvr>
                                        <p:cTn id="83" dur="500"/>
                                        <p:tgtEl>
                                          <p:spTgt spid="7">
                                            <p:txEl>
                                              <p:pRg st="16" end="16"/>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7">
                                            <p:txEl>
                                              <p:pRg st="23" end="23"/>
                                            </p:txEl>
                                          </p:spTgt>
                                        </p:tgtEl>
                                        <p:attrNameLst>
                                          <p:attrName>style.visibility</p:attrName>
                                        </p:attrNameLst>
                                      </p:cBhvr>
                                      <p:to>
                                        <p:strVal val="visible"/>
                                      </p:to>
                                    </p:set>
                                    <p:animEffect transition="in" filter="fade">
                                      <p:cBhvr>
                                        <p:cTn id="88" dur="500"/>
                                        <p:tgtEl>
                                          <p:spTgt spid="7">
                                            <p:txEl>
                                              <p:pRg st="23" end="23"/>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8">
                                            <p:txEl>
                                              <p:pRg st="0" end="0"/>
                                            </p:txEl>
                                          </p:spTgt>
                                        </p:tgtEl>
                                        <p:attrNameLst>
                                          <p:attrName>style.visibility</p:attrName>
                                        </p:attrNameLst>
                                      </p:cBhvr>
                                      <p:to>
                                        <p:strVal val="visible"/>
                                      </p:to>
                                    </p:set>
                                    <p:animEffect transition="in" filter="fade">
                                      <p:cBhvr>
                                        <p:cTn id="93" dur="500"/>
                                        <p:tgtEl>
                                          <p:spTgt spid="8">
                                            <p:txEl>
                                              <p:pRg st="0" end="0"/>
                                            </p:txEl>
                                          </p:spTgt>
                                        </p:tgtEl>
                                      </p:cBhvr>
                                    </p:animEffect>
                                  </p:childTnLst>
                                </p:cTn>
                              </p:par>
                              <p:par>
                                <p:cTn id="94" presetID="10" presetClass="entr" presetSubtype="0" fill="hold" nodeType="withEffect">
                                  <p:stCondLst>
                                    <p:cond delay="0"/>
                                  </p:stCondLst>
                                  <p:childTnLst>
                                    <p:set>
                                      <p:cBhvr>
                                        <p:cTn id="95" dur="1" fill="hold">
                                          <p:stCondLst>
                                            <p:cond delay="0"/>
                                          </p:stCondLst>
                                        </p:cTn>
                                        <p:tgtEl>
                                          <p:spTgt spid="8">
                                            <p:txEl>
                                              <p:pRg st="1" end="1"/>
                                            </p:txEl>
                                          </p:spTgt>
                                        </p:tgtEl>
                                        <p:attrNameLst>
                                          <p:attrName>style.visibility</p:attrName>
                                        </p:attrNameLst>
                                      </p:cBhvr>
                                      <p:to>
                                        <p:strVal val="visible"/>
                                      </p:to>
                                    </p:set>
                                    <p:animEffect transition="in" filter="fade">
                                      <p:cBhvr>
                                        <p:cTn id="96" dur="500"/>
                                        <p:tgtEl>
                                          <p:spTgt spid="8">
                                            <p:txEl>
                                              <p:pRg st="1" end="1"/>
                                            </p:txEl>
                                          </p:spTgt>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8">
                                            <p:txEl>
                                              <p:pRg st="3" end="3"/>
                                            </p:txEl>
                                          </p:spTgt>
                                        </p:tgtEl>
                                        <p:attrNameLst>
                                          <p:attrName>style.visibility</p:attrName>
                                        </p:attrNameLst>
                                      </p:cBhvr>
                                      <p:to>
                                        <p:strVal val="visible"/>
                                      </p:to>
                                    </p:set>
                                    <p:animEffect transition="in" filter="fade">
                                      <p:cBhvr>
                                        <p:cTn id="101" dur="500"/>
                                        <p:tgtEl>
                                          <p:spTgt spid="8">
                                            <p:txEl>
                                              <p:pRg st="3" end="3"/>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8">
                                            <p:txEl>
                                              <p:pRg st="5" end="5"/>
                                            </p:txEl>
                                          </p:spTgt>
                                        </p:tgtEl>
                                        <p:attrNameLst>
                                          <p:attrName>style.visibility</p:attrName>
                                        </p:attrNameLst>
                                      </p:cBhvr>
                                      <p:to>
                                        <p:strVal val="visible"/>
                                      </p:to>
                                    </p:set>
                                    <p:animEffect transition="in" filter="fade">
                                      <p:cBhvr>
                                        <p:cTn id="106" dur="500"/>
                                        <p:tgtEl>
                                          <p:spTgt spid="8">
                                            <p:txEl>
                                              <p:pRg st="5" end="5"/>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8">
                                            <p:txEl>
                                              <p:pRg st="7" end="7"/>
                                            </p:txEl>
                                          </p:spTgt>
                                        </p:tgtEl>
                                        <p:attrNameLst>
                                          <p:attrName>style.visibility</p:attrName>
                                        </p:attrNameLst>
                                      </p:cBhvr>
                                      <p:to>
                                        <p:strVal val="visible"/>
                                      </p:to>
                                    </p:set>
                                    <p:animEffect transition="in" filter="fade">
                                      <p:cBhvr>
                                        <p:cTn id="111"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AA453-E1D0-4C83-8DBD-C1C26D1B6D82}"/>
              </a:ext>
            </a:extLst>
          </p:cNvPr>
          <p:cNvSpPr>
            <a:spLocks noGrp="1"/>
          </p:cNvSpPr>
          <p:nvPr>
            <p:ph type="title"/>
          </p:nvPr>
        </p:nvSpPr>
        <p:spPr/>
        <p:txBody>
          <a:bodyPr/>
          <a:lstStyle/>
          <a:p>
            <a:r>
              <a:rPr lang="en-US" dirty="0"/>
              <a:t>Starting a new Process</a:t>
            </a:r>
          </a:p>
        </p:txBody>
      </p:sp>
      <p:sp>
        <p:nvSpPr>
          <p:cNvPr id="3" name="Content Placeholder 2">
            <a:extLst>
              <a:ext uri="{FF2B5EF4-FFF2-40B4-BE49-F238E27FC236}">
                <a16:creationId xmlns:a16="http://schemas.microsoft.com/office/drawing/2014/main" id="{67108EAB-F714-4A2B-9688-4DE6F34C34BA}"/>
              </a:ext>
            </a:extLst>
          </p:cNvPr>
          <p:cNvSpPr>
            <a:spLocks noGrp="1"/>
          </p:cNvSpPr>
          <p:nvPr>
            <p:ph idx="1"/>
          </p:nvPr>
        </p:nvSpPr>
        <p:spPr/>
        <p:txBody>
          <a:bodyPr/>
          <a:lstStyle/>
          <a:p>
            <a:r>
              <a:rPr lang="en-US" dirty="0"/>
              <a:t>Spawning processes and getting status</a:t>
            </a:r>
          </a:p>
          <a:p>
            <a:r>
              <a:rPr lang="en-US" dirty="0"/>
              <a:t>Communicating with processes</a:t>
            </a:r>
          </a:p>
        </p:txBody>
      </p:sp>
      <p:sp>
        <p:nvSpPr>
          <p:cNvPr id="4" name="Slide Number Placeholder 3">
            <a:extLst>
              <a:ext uri="{FF2B5EF4-FFF2-40B4-BE49-F238E27FC236}">
                <a16:creationId xmlns:a16="http://schemas.microsoft.com/office/drawing/2014/main" id="{68153261-9CA4-46F7-9286-1F92A762AAA2}"/>
              </a:ext>
            </a:extLst>
          </p:cNvPr>
          <p:cNvSpPr>
            <a:spLocks noGrp="1"/>
          </p:cNvSpPr>
          <p:nvPr>
            <p:ph type="sldNum" sz="quarter" idx="12"/>
          </p:nvPr>
        </p:nvSpPr>
        <p:spPr/>
        <p:txBody>
          <a:bodyPr/>
          <a:lstStyle/>
          <a:p>
            <a:fld id="{B9EA2576-3992-4A7D-AC41-AC0E2BE3E45F}" type="slidenum">
              <a:rPr lang="en-US" smtClean="0"/>
              <a:pPr/>
              <a:t>15</a:t>
            </a:fld>
            <a:endParaRPr lang="en-US" dirty="0"/>
          </a:p>
        </p:txBody>
      </p:sp>
    </p:spTree>
    <p:extLst>
      <p:ext uri="{BB962C8B-B14F-4D97-AF65-F5344CB8AC3E}">
        <p14:creationId xmlns:p14="http://schemas.microsoft.com/office/powerpoint/2010/main" val="42905934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Tinkering</a:t>
            </a:r>
          </a:p>
        </p:txBody>
      </p:sp>
      <p:sp>
        <p:nvSpPr>
          <p:cNvPr id="6" name="Content Placeholder 5"/>
          <p:cNvSpPr>
            <a:spLocks noGrp="1"/>
          </p:cNvSpPr>
          <p:nvPr>
            <p:ph idx="1"/>
          </p:nvPr>
        </p:nvSpPr>
        <p:spPr>
          <a:xfrm>
            <a:off x="304800" y="971550"/>
            <a:ext cx="5867400" cy="3124200"/>
          </a:xfrm>
        </p:spPr>
        <p:txBody>
          <a:bodyPr/>
          <a:lstStyle/>
          <a:p>
            <a:r>
              <a:rPr lang="en-US" dirty="0"/>
              <a:t>Write a program to print “Hello” in one thread and “World” in another thread.</a:t>
            </a:r>
          </a:p>
          <a:p>
            <a:r>
              <a:rPr lang="en-US" dirty="0"/>
              <a:t>The “Hello” should print once a second.</a:t>
            </a:r>
          </a:p>
          <a:p>
            <a:r>
              <a:rPr lang="en-US" dirty="0"/>
              <a:t>The “World” should print every other second.</a:t>
            </a:r>
          </a:p>
          <a:p>
            <a:r>
              <a:rPr lang="en-US" dirty="0"/>
              <a:t>Have “main” stop both threads after 60 seconds.</a:t>
            </a:r>
          </a:p>
        </p:txBody>
      </p:sp>
      <p:sp>
        <p:nvSpPr>
          <p:cNvPr id="4" name="Slide Number Placeholder 3"/>
          <p:cNvSpPr>
            <a:spLocks noGrp="1"/>
          </p:cNvSpPr>
          <p:nvPr>
            <p:ph type="sldNum" sz="quarter" idx="12"/>
          </p:nvPr>
        </p:nvSpPr>
        <p:spPr/>
        <p:txBody>
          <a:bodyPr/>
          <a:lstStyle/>
          <a:p>
            <a:fld id="{B9EA2576-3992-4A7D-AC41-AC0E2BE3E45F}" type="slidenum">
              <a:rPr lang="en-US" smtClean="0"/>
              <a:pPr/>
              <a:t>16</a:t>
            </a:fld>
            <a:endParaRPr lang="en-US"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36921" y="608076"/>
            <a:ext cx="2121279" cy="3181350"/>
          </a:xfrm>
          <a:prstGeom prst="rect">
            <a:avLst/>
          </a:prstGeom>
        </p:spPr>
      </p:pic>
    </p:spTree>
    <p:extLst>
      <p:ext uri="{BB962C8B-B14F-4D97-AF65-F5344CB8AC3E}">
        <p14:creationId xmlns:p14="http://schemas.microsoft.com/office/powerpoint/2010/main" val="527109774"/>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601" y="438150"/>
            <a:ext cx="7391400" cy="688975"/>
          </a:xfrm>
        </p:spPr>
        <p:txBody>
          <a:bodyPr>
            <a:normAutofit/>
          </a:bodyPr>
          <a:lstStyle/>
          <a:p>
            <a:r>
              <a:rPr lang="en-US" dirty="0"/>
              <a:t>See Also</a:t>
            </a:r>
          </a:p>
        </p:txBody>
      </p:sp>
      <p:sp>
        <p:nvSpPr>
          <p:cNvPr id="7" name="Content Placeholder 6"/>
          <p:cNvSpPr>
            <a:spLocks noGrp="1"/>
          </p:cNvSpPr>
          <p:nvPr>
            <p:ph idx="1"/>
          </p:nvPr>
        </p:nvSpPr>
        <p:spPr>
          <a:xfrm>
            <a:off x="457200" y="1123950"/>
            <a:ext cx="8534400" cy="3810000"/>
          </a:xfrm>
        </p:spPr>
        <p:txBody>
          <a:bodyPr/>
          <a:lstStyle/>
          <a:p>
            <a:pPr marL="0" indent="0">
              <a:buNone/>
            </a:pPr>
            <a:r>
              <a:rPr lang="en-US" dirty="0">
                <a:hlinkClick r:id="rId3"/>
              </a:rPr>
              <a:t>https://realpython.com/intro-to-python-threading/</a:t>
            </a:r>
            <a:endParaRPr lang="en-US" dirty="0"/>
          </a:p>
          <a:p>
            <a:pPr marL="0" indent="0">
              <a:buNone/>
            </a:pPr>
            <a:endParaRPr lang="en-US" dirty="0"/>
          </a:p>
          <a:p>
            <a:pPr marL="0" indent="0">
              <a:buNone/>
            </a:pPr>
            <a:r>
              <a:rPr lang="en-US" dirty="0">
                <a:hlinkClick r:id="rId4"/>
              </a:rPr>
              <a:t>https://www.youtube.com/watch?v=2ZwuKeL0aHs</a:t>
            </a: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8" name="Content Placeholder 6"/>
          <p:cNvSpPr txBox="1">
            <a:spLocks/>
          </p:cNvSpPr>
          <p:nvPr/>
        </p:nvSpPr>
        <p:spPr>
          <a:xfrm>
            <a:off x="4692757" y="2114550"/>
            <a:ext cx="4114800" cy="2209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Arial" charset="0"/>
              <a:buChar char="•"/>
            </a:pPr>
            <a:endParaRPr lang="en-US" dirty="0"/>
          </a:p>
        </p:txBody>
      </p:sp>
      <p:sp>
        <p:nvSpPr>
          <p:cNvPr id="9" name="Slide Number Placeholder 8"/>
          <p:cNvSpPr>
            <a:spLocks noGrp="1"/>
          </p:cNvSpPr>
          <p:nvPr>
            <p:ph type="sldNum" sz="quarter" idx="12"/>
          </p:nvPr>
        </p:nvSpPr>
        <p:spPr>
          <a:xfrm>
            <a:off x="8305800" y="4552950"/>
            <a:ext cx="609600" cy="274637"/>
          </a:xfrm>
        </p:spPr>
        <p:txBody>
          <a:bodyPr/>
          <a:lstStyle/>
          <a:p>
            <a:pPr algn="r"/>
            <a:fld id="{B9EA2576-3992-4A7D-AC41-AC0E2BE3E45F}" type="slidenum">
              <a:rPr lang="en-US" smtClean="0"/>
              <a:pPr algn="r"/>
              <a:t>2</a:t>
            </a:fld>
            <a:endParaRPr lang="en-US" dirty="0"/>
          </a:p>
        </p:txBody>
      </p:sp>
      <p:pic>
        <p:nvPicPr>
          <p:cNvPr id="2" name="Picture 1">
            <a:extLst>
              <a:ext uri="{FF2B5EF4-FFF2-40B4-BE49-F238E27FC236}">
                <a16:creationId xmlns:a16="http://schemas.microsoft.com/office/drawing/2014/main" id="{E1412537-47C1-4A94-A7E3-F691ED90C360}"/>
              </a:ext>
            </a:extLst>
          </p:cNvPr>
          <p:cNvPicPr>
            <a:picLocks noChangeAspect="1"/>
          </p:cNvPicPr>
          <p:nvPr/>
        </p:nvPicPr>
        <p:blipFill>
          <a:blip r:embed="rId5"/>
          <a:stretch>
            <a:fillRect/>
          </a:stretch>
        </p:blipFill>
        <p:spPr>
          <a:xfrm>
            <a:off x="2441263" y="2604739"/>
            <a:ext cx="4261473" cy="2152075"/>
          </a:xfrm>
          <a:prstGeom prst="rect">
            <a:avLst/>
          </a:prstGeom>
        </p:spPr>
      </p:pic>
    </p:spTree>
    <p:extLst>
      <p:ext uri="{BB962C8B-B14F-4D97-AF65-F5344CB8AC3E}">
        <p14:creationId xmlns:p14="http://schemas.microsoft.com/office/powerpoint/2010/main" val="410293864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32E11-B045-4647-8A11-4557C5D66F8A}"/>
              </a:ext>
            </a:extLst>
          </p:cNvPr>
          <p:cNvSpPr>
            <a:spLocks noGrp="1"/>
          </p:cNvSpPr>
          <p:nvPr>
            <p:ph type="title"/>
          </p:nvPr>
        </p:nvSpPr>
        <p:spPr/>
        <p:txBody>
          <a:bodyPr/>
          <a:lstStyle/>
          <a:p>
            <a:r>
              <a:rPr lang="en-US" dirty="0"/>
              <a:t>The Need for Concurrency</a:t>
            </a:r>
          </a:p>
        </p:txBody>
      </p:sp>
      <p:sp>
        <p:nvSpPr>
          <p:cNvPr id="4" name="Slide Number Placeholder 3">
            <a:extLst>
              <a:ext uri="{FF2B5EF4-FFF2-40B4-BE49-F238E27FC236}">
                <a16:creationId xmlns:a16="http://schemas.microsoft.com/office/drawing/2014/main" id="{64C37A4B-F6E0-4EFC-A502-7D080107C29A}"/>
              </a:ext>
            </a:extLst>
          </p:cNvPr>
          <p:cNvSpPr>
            <a:spLocks noGrp="1"/>
          </p:cNvSpPr>
          <p:nvPr>
            <p:ph type="sldNum" sz="quarter" idx="12"/>
          </p:nvPr>
        </p:nvSpPr>
        <p:spPr/>
        <p:txBody>
          <a:bodyPr/>
          <a:lstStyle/>
          <a:p>
            <a:fld id="{B9EA2576-3992-4A7D-AC41-AC0E2BE3E45F}" type="slidenum">
              <a:rPr lang="en-US" smtClean="0"/>
              <a:pPr/>
              <a:t>3</a:t>
            </a:fld>
            <a:endParaRPr lang="en-US" dirty="0"/>
          </a:p>
        </p:txBody>
      </p:sp>
      <p:sp>
        <p:nvSpPr>
          <p:cNvPr id="10" name="Content Placeholder 9">
            <a:extLst>
              <a:ext uri="{FF2B5EF4-FFF2-40B4-BE49-F238E27FC236}">
                <a16:creationId xmlns:a16="http://schemas.microsoft.com/office/drawing/2014/main" id="{63075EE4-3DE0-4224-B581-9D4B02D02D16}"/>
              </a:ext>
            </a:extLst>
          </p:cNvPr>
          <p:cNvSpPr>
            <a:spLocks noGrp="1"/>
          </p:cNvSpPr>
          <p:nvPr>
            <p:ph idx="1"/>
          </p:nvPr>
        </p:nvSpPr>
        <p:spPr/>
        <p:txBody>
          <a:bodyPr/>
          <a:lstStyle/>
          <a:p>
            <a:pPr marL="0" indent="0">
              <a:buNone/>
            </a:pPr>
            <a:r>
              <a:rPr lang="en-US" dirty="0"/>
              <a:t>The CPU spends a lot of time waiting for something to do. When you are typing your email, the time between keystrokes is an eternity to the CPU. Need to be able to fill the gaps with other tasks.</a:t>
            </a:r>
          </a:p>
          <a:p>
            <a:pPr marL="0" indent="0">
              <a:buNone/>
            </a:pPr>
            <a:endParaRPr lang="en-US" dirty="0"/>
          </a:p>
          <a:p>
            <a:pPr marL="0" indent="0">
              <a:buNone/>
            </a:pPr>
            <a:r>
              <a:rPr lang="en-US" dirty="0"/>
              <a:t>Cooperate with the OS. You run for awhile and then return to the OS. Then the OS calls you some more. You are responsible for giving up the ball. Windows 1.0. GUI event programming we will look at.</a:t>
            </a:r>
          </a:p>
          <a:p>
            <a:pPr marL="0" indent="0">
              <a:buNone/>
            </a:pPr>
            <a:endParaRPr lang="en-US" dirty="0"/>
          </a:p>
          <a:p>
            <a:pPr marL="0" indent="0">
              <a:buNone/>
            </a:pPr>
            <a:r>
              <a:rPr lang="en-US" dirty="0"/>
              <a:t>Tricky to remember where you are in your code with locals on the stack.</a:t>
            </a:r>
          </a:p>
          <a:p>
            <a:pPr marL="0" indent="0">
              <a:buNone/>
            </a:pPr>
            <a:endParaRPr lang="en-US" dirty="0"/>
          </a:p>
          <a:p>
            <a:pPr marL="0" indent="0">
              <a:buNone/>
            </a:pPr>
            <a:r>
              <a:rPr lang="en-US" dirty="0"/>
              <a:t>JavaScript V8 … single thread. But JS (and python) has a rich scope to access locals.</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5717717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32E11-B045-4647-8A11-4557C5D66F8A}"/>
              </a:ext>
            </a:extLst>
          </p:cNvPr>
          <p:cNvSpPr>
            <a:spLocks noGrp="1"/>
          </p:cNvSpPr>
          <p:nvPr>
            <p:ph type="title"/>
          </p:nvPr>
        </p:nvSpPr>
        <p:spPr/>
        <p:txBody>
          <a:bodyPr/>
          <a:lstStyle/>
          <a:p>
            <a:r>
              <a:rPr lang="en-US" dirty="0"/>
              <a:t>Interrupts and Time Slice</a:t>
            </a:r>
          </a:p>
        </p:txBody>
      </p:sp>
      <p:sp>
        <p:nvSpPr>
          <p:cNvPr id="4" name="Slide Number Placeholder 3">
            <a:extLst>
              <a:ext uri="{FF2B5EF4-FFF2-40B4-BE49-F238E27FC236}">
                <a16:creationId xmlns:a16="http://schemas.microsoft.com/office/drawing/2014/main" id="{64C37A4B-F6E0-4EFC-A502-7D080107C29A}"/>
              </a:ext>
            </a:extLst>
          </p:cNvPr>
          <p:cNvSpPr>
            <a:spLocks noGrp="1"/>
          </p:cNvSpPr>
          <p:nvPr>
            <p:ph type="sldNum" sz="quarter" idx="12"/>
          </p:nvPr>
        </p:nvSpPr>
        <p:spPr/>
        <p:txBody>
          <a:bodyPr/>
          <a:lstStyle/>
          <a:p>
            <a:fld id="{B9EA2576-3992-4A7D-AC41-AC0E2BE3E45F}" type="slidenum">
              <a:rPr lang="en-US" smtClean="0"/>
              <a:pPr/>
              <a:t>4</a:t>
            </a:fld>
            <a:endParaRPr lang="en-US" dirty="0"/>
          </a:p>
        </p:txBody>
      </p:sp>
      <p:sp>
        <p:nvSpPr>
          <p:cNvPr id="10" name="Content Placeholder 9">
            <a:extLst>
              <a:ext uri="{FF2B5EF4-FFF2-40B4-BE49-F238E27FC236}">
                <a16:creationId xmlns:a16="http://schemas.microsoft.com/office/drawing/2014/main" id="{63075EE4-3DE0-4224-B581-9D4B02D02D16}"/>
              </a:ext>
            </a:extLst>
          </p:cNvPr>
          <p:cNvSpPr>
            <a:spLocks noGrp="1"/>
          </p:cNvSpPr>
          <p:nvPr>
            <p:ph idx="1"/>
          </p:nvPr>
        </p:nvSpPr>
        <p:spPr/>
        <p:txBody>
          <a:bodyPr/>
          <a:lstStyle/>
          <a:p>
            <a:pPr marL="0" indent="0">
              <a:buNone/>
            </a:pPr>
            <a:r>
              <a:rPr lang="en-US" dirty="0"/>
              <a:t>The computer already deals with interrupts from the hardware. Automatically stacks all the variables and jumps to a handler. Then restores and continues as before. Like when a key is pressed. Other keys might come in from the hardware. Must rapidly cache them. Critical sections you want to turn interrupts off. Like when I take a key out of the buffer. These concepts evolve into threads.</a:t>
            </a:r>
          </a:p>
          <a:p>
            <a:pPr marL="0" indent="0">
              <a:buNone/>
            </a:pPr>
            <a:endParaRPr lang="en-US" dirty="0"/>
          </a:p>
          <a:p>
            <a:pPr marL="0" indent="0">
              <a:buNone/>
            </a:pPr>
            <a:r>
              <a:rPr lang="en-US" dirty="0"/>
              <a:t>Run a little in program A. Stack everything. Run a little in program B. Stack everything. Switch back and forth. Fast enough the two appear to be running at the same time – especially given that the code is usually waiting for something to do. (Disk drives are slow). But if you have lots of active threads, you’ll notice the slowdown. We’ll see that shortly.</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788355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32E11-B045-4647-8A11-4557C5D66F8A}"/>
              </a:ext>
            </a:extLst>
          </p:cNvPr>
          <p:cNvSpPr>
            <a:spLocks noGrp="1"/>
          </p:cNvSpPr>
          <p:nvPr>
            <p:ph type="title"/>
          </p:nvPr>
        </p:nvSpPr>
        <p:spPr/>
        <p:txBody>
          <a:bodyPr/>
          <a:lstStyle/>
          <a:p>
            <a:r>
              <a:rPr lang="en-US" dirty="0"/>
              <a:t>Processes and Threads</a:t>
            </a:r>
          </a:p>
        </p:txBody>
      </p:sp>
      <p:sp>
        <p:nvSpPr>
          <p:cNvPr id="4" name="Slide Number Placeholder 3">
            <a:extLst>
              <a:ext uri="{FF2B5EF4-FFF2-40B4-BE49-F238E27FC236}">
                <a16:creationId xmlns:a16="http://schemas.microsoft.com/office/drawing/2014/main" id="{64C37A4B-F6E0-4EFC-A502-7D080107C29A}"/>
              </a:ext>
            </a:extLst>
          </p:cNvPr>
          <p:cNvSpPr>
            <a:spLocks noGrp="1"/>
          </p:cNvSpPr>
          <p:nvPr>
            <p:ph type="sldNum" sz="quarter" idx="12"/>
          </p:nvPr>
        </p:nvSpPr>
        <p:spPr/>
        <p:txBody>
          <a:bodyPr/>
          <a:lstStyle/>
          <a:p>
            <a:fld id="{B9EA2576-3992-4A7D-AC41-AC0E2BE3E45F}" type="slidenum">
              <a:rPr lang="en-US" smtClean="0"/>
              <a:pPr/>
              <a:t>5</a:t>
            </a:fld>
            <a:endParaRPr lang="en-US" dirty="0"/>
          </a:p>
        </p:txBody>
      </p:sp>
      <p:sp>
        <p:nvSpPr>
          <p:cNvPr id="10" name="Content Placeholder 9">
            <a:extLst>
              <a:ext uri="{FF2B5EF4-FFF2-40B4-BE49-F238E27FC236}">
                <a16:creationId xmlns:a16="http://schemas.microsoft.com/office/drawing/2014/main" id="{63075EE4-3DE0-4224-B581-9D4B02D02D16}"/>
              </a:ext>
            </a:extLst>
          </p:cNvPr>
          <p:cNvSpPr>
            <a:spLocks noGrp="1"/>
          </p:cNvSpPr>
          <p:nvPr>
            <p:ph idx="1"/>
          </p:nvPr>
        </p:nvSpPr>
        <p:spPr/>
        <p:txBody>
          <a:bodyPr/>
          <a:lstStyle/>
          <a:p>
            <a:pPr marL="0" indent="0">
              <a:buNone/>
            </a:pPr>
            <a:r>
              <a:rPr lang="en-US" sz="1400" dirty="0"/>
              <a:t>Time-slicing processes. Your computer is running multiple processes. Each process has its own isolated memory space. OS swaps the processes in and out and can run them on different processors. If a process croaks, the OS tears its memory down and it is gone. No big deal.</a:t>
            </a:r>
          </a:p>
          <a:p>
            <a:pPr marL="0" indent="0">
              <a:buNone/>
            </a:pPr>
            <a:endParaRPr lang="en-US" sz="1400" dirty="0"/>
          </a:p>
          <a:p>
            <a:pPr marL="0" indent="0">
              <a:buNone/>
            </a:pPr>
            <a:r>
              <a:rPr lang="en-US" sz="1400" dirty="0"/>
              <a:t>Communication: sockets, files, high-level stuff.</a:t>
            </a:r>
          </a:p>
          <a:p>
            <a:pPr marL="0" indent="0">
              <a:buNone/>
            </a:pPr>
            <a:endParaRPr lang="en-US" sz="1400" dirty="0"/>
          </a:p>
          <a:p>
            <a:pPr marL="0" indent="0">
              <a:buNone/>
            </a:pPr>
            <a:r>
              <a:rPr lang="en-US" sz="1400" dirty="0"/>
              <a:t>You provide a “main” for your process to start with and the CPU starts running there. A thread allows you to give a second main – a second entry point – and the CPU will switch between the two (or three or however many). The two share the same process – the same memory except for the STACK. Each thread has its own stack (we’ll see shortly).</a:t>
            </a:r>
          </a:p>
          <a:p>
            <a:pPr marL="0" indent="0">
              <a:buNone/>
            </a:pPr>
            <a:endParaRPr lang="en-US" sz="1400" dirty="0"/>
          </a:p>
          <a:p>
            <a:pPr marL="0" indent="0">
              <a:buNone/>
            </a:pPr>
            <a:r>
              <a:rPr lang="en-US" sz="1400" dirty="0"/>
              <a:t>Communication: share memory! Can write on each other’s objects. Must be careful here, and the OS provides ways for the threads to lock each other out (like the interrupt earlier) and to signal one another as needed.</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154798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5B0E8-38EE-4B93-8CC0-C4A1109937C2}"/>
              </a:ext>
            </a:extLst>
          </p:cNvPr>
          <p:cNvSpPr>
            <a:spLocks noGrp="1"/>
          </p:cNvSpPr>
          <p:nvPr>
            <p:ph type="title"/>
          </p:nvPr>
        </p:nvSpPr>
        <p:spPr>
          <a:xfrm>
            <a:off x="76200" y="57151"/>
            <a:ext cx="4495800" cy="609600"/>
          </a:xfrm>
        </p:spPr>
        <p:txBody>
          <a:bodyPr/>
          <a:lstStyle/>
          <a:p>
            <a:r>
              <a:rPr lang="en-US" dirty="0"/>
              <a:t>Sleep</a:t>
            </a:r>
          </a:p>
        </p:txBody>
      </p:sp>
      <p:sp>
        <p:nvSpPr>
          <p:cNvPr id="4" name="Slide Number Placeholder 3">
            <a:extLst>
              <a:ext uri="{FF2B5EF4-FFF2-40B4-BE49-F238E27FC236}">
                <a16:creationId xmlns:a16="http://schemas.microsoft.com/office/drawing/2014/main" id="{129C79A6-8C90-429C-8397-3A1C029B5660}"/>
              </a:ext>
            </a:extLst>
          </p:cNvPr>
          <p:cNvSpPr>
            <a:spLocks noGrp="1"/>
          </p:cNvSpPr>
          <p:nvPr>
            <p:ph type="sldNum" sz="quarter" idx="12"/>
          </p:nvPr>
        </p:nvSpPr>
        <p:spPr/>
        <p:txBody>
          <a:bodyPr/>
          <a:lstStyle/>
          <a:p>
            <a:fld id="{B9EA2576-3992-4A7D-AC41-AC0E2BE3E45F}" type="slidenum">
              <a:rPr lang="en-US" smtClean="0"/>
              <a:pPr/>
              <a:t>6</a:t>
            </a:fld>
            <a:endParaRPr lang="en-US" dirty="0"/>
          </a:p>
        </p:txBody>
      </p:sp>
      <p:sp>
        <p:nvSpPr>
          <p:cNvPr id="5" name="Rectangle 4">
            <a:extLst>
              <a:ext uri="{FF2B5EF4-FFF2-40B4-BE49-F238E27FC236}">
                <a16:creationId xmlns:a16="http://schemas.microsoft.com/office/drawing/2014/main" id="{99CD5EE9-87AF-4591-A081-90D7560DDB4A}"/>
              </a:ext>
            </a:extLst>
          </p:cNvPr>
          <p:cNvSpPr/>
          <p:nvPr/>
        </p:nvSpPr>
        <p:spPr>
          <a:xfrm>
            <a:off x="381000" y="876481"/>
            <a:ext cx="2667000" cy="3828869"/>
          </a:xfrm>
          <a:prstGeom prst="rect">
            <a:avLst/>
          </a:prstGeom>
        </p:spPr>
        <p:txBody>
          <a:bodyPr wrap="square">
            <a:spAutoFit/>
          </a:bodyPr>
          <a:lstStyle/>
          <a:p>
            <a:pPr>
              <a:lnSpc>
                <a:spcPct val="107000"/>
              </a:lnSpc>
            </a:pP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time</a:t>
            </a:r>
          </a:p>
          <a:p>
            <a:pPr>
              <a:lnSpc>
                <a:spcPct val="107000"/>
              </a:lnSpc>
            </a:pP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3</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0.25</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D6E8713E-33A8-420F-A8C9-FC0BD7BE4818}"/>
              </a:ext>
            </a:extLst>
          </p:cNvPr>
          <p:cNvPicPr>
            <a:picLocks noChangeAspect="1"/>
          </p:cNvPicPr>
          <p:nvPr/>
        </p:nvPicPr>
        <p:blipFill>
          <a:blip r:embed="rId2"/>
          <a:stretch>
            <a:fillRect/>
          </a:stretch>
        </p:blipFill>
        <p:spPr>
          <a:xfrm>
            <a:off x="4626185" y="163514"/>
            <a:ext cx="4136815" cy="4763304"/>
          </a:xfrm>
          <a:prstGeom prst="rect">
            <a:avLst/>
          </a:prstGeom>
        </p:spPr>
      </p:pic>
      <p:sp>
        <p:nvSpPr>
          <p:cNvPr id="8" name="Rectangle 7">
            <a:extLst>
              <a:ext uri="{FF2B5EF4-FFF2-40B4-BE49-F238E27FC236}">
                <a16:creationId xmlns:a16="http://schemas.microsoft.com/office/drawing/2014/main" id="{37A7A75B-6C9C-478A-9975-DB2FEDF43EAF}"/>
              </a:ext>
            </a:extLst>
          </p:cNvPr>
          <p:cNvSpPr/>
          <p:nvPr/>
        </p:nvSpPr>
        <p:spPr>
          <a:xfrm>
            <a:off x="4572000" y="3257550"/>
            <a:ext cx="12954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9643BC85-3D01-45B6-B7AE-1C2601E70DDA}"/>
              </a:ext>
            </a:extLst>
          </p:cNvPr>
          <p:cNvCxnSpPr>
            <a:cxnSpLocks/>
            <a:stCxn id="8" idx="1"/>
          </p:cNvCxnSpPr>
          <p:nvPr/>
        </p:nvCxnSpPr>
        <p:spPr>
          <a:xfrm flipH="1" flipV="1">
            <a:off x="2209800" y="2114550"/>
            <a:ext cx="2362200" cy="1257300"/>
          </a:xfrm>
          <a:prstGeom prst="straightConnector1">
            <a:avLst/>
          </a:prstGeom>
          <a:ln w="25400">
            <a:solidFill>
              <a:srgbClr val="FF0000"/>
            </a:solidFill>
            <a:tailEnd type="triangle" w="lg" len="med"/>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706734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22" presetClass="entr" presetSubtype="2"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right)">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xEl>
                                              <p:pRg st="5" end="5"/>
                                            </p:txEl>
                                          </p:spTgt>
                                        </p:tgtEl>
                                        <p:attrNameLst>
                                          <p:attrName>style.visibility</p:attrName>
                                        </p:attrNameLst>
                                      </p:cBhvr>
                                      <p:to>
                                        <p:strVal val="visible"/>
                                      </p:to>
                                    </p:set>
                                    <p:animEffect transition="in" filter="fade">
                                      <p:cBhvr>
                                        <p:cTn id="28" dur="500"/>
                                        <p:tgtEl>
                                          <p:spTgt spid="5">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6" end="6"/>
                                            </p:txEl>
                                          </p:spTgt>
                                        </p:tgtEl>
                                        <p:attrNameLst>
                                          <p:attrName>style.visibility</p:attrName>
                                        </p:attrNameLst>
                                      </p:cBhvr>
                                      <p:to>
                                        <p:strVal val="visible"/>
                                      </p:to>
                                    </p:set>
                                    <p:animEffect transition="in" filter="fade">
                                      <p:cBhvr>
                                        <p:cTn id="33" dur="500"/>
                                        <p:tgtEl>
                                          <p:spTgt spid="5">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5">
                                            <p:txEl>
                                              <p:pRg st="8" end="8"/>
                                            </p:txEl>
                                          </p:spTgt>
                                        </p:tgtEl>
                                        <p:attrNameLst>
                                          <p:attrName>style.visibility</p:attrName>
                                        </p:attrNameLst>
                                      </p:cBhvr>
                                      <p:to>
                                        <p:strVal val="visible"/>
                                      </p:to>
                                    </p:set>
                                    <p:animEffect transition="in" filter="fade">
                                      <p:cBhvr>
                                        <p:cTn id="38" dur="500"/>
                                        <p:tgtEl>
                                          <p:spTgt spid="5">
                                            <p:txEl>
                                              <p:pRg st="8" end="8"/>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5">
                                            <p:txEl>
                                              <p:pRg st="9" end="9"/>
                                            </p:txEl>
                                          </p:spTgt>
                                        </p:tgtEl>
                                        <p:attrNameLst>
                                          <p:attrName>style.visibility</p:attrName>
                                        </p:attrNameLst>
                                      </p:cBhvr>
                                      <p:to>
                                        <p:strVal val="visible"/>
                                      </p:to>
                                    </p:set>
                                    <p:animEffect transition="in" filter="fade">
                                      <p:cBhvr>
                                        <p:cTn id="43"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32E11-B045-4647-8A11-4557C5D66F8A}"/>
              </a:ext>
            </a:extLst>
          </p:cNvPr>
          <p:cNvSpPr>
            <a:spLocks noGrp="1"/>
          </p:cNvSpPr>
          <p:nvPr>
            <p:ph type="title"/>
          </p:nvPr>
        </p:nvSpPr>
        <p:spPr/>
        <p:txBody>
          <a:bodyPr/>
          <a:lstStyle/>
          <a:p>
            <a:r>
              <a:rPr lang="en-US" dirty="0"/>
              <a:t>Starting a Thread</a:t>
            </a:r>
          </a:p>
        </p:txBody>
      </p:sp>
      <p:sp>
        <p:nvSpPr>
          <p:cNvPr id="4" name="Slide Number Placeholder 3">
            <a:extLst>
              <a:ext uri="{FF2B5EF4-FFF2-40B4-BE49-F238E27FC236}">
                <a16:creationId xmlns:a16="http://schemas.microsoft.com/office/drawing/2014/main" id="{64C37A4B-F6E0-4EFC-A502-7D080107C29A}"/>
              </a:ext>
            </a:extLst>
          </p:cNvPr>
          <p:cNvSpPr>
            <a:spLocks noGrp="1"/>
          </p:cNvSpPr>
          <p:nvPr>
            <p:ph type="sldNum" sz="quarter" idx="12"/>
          </p:nvPr>
        </p:nvSpPr>
        <p:spPr/>
        <p:txBody>
          <a:bodyPr/>
          <a:lstStyle/>
          <a:p>
            <a:fld id="{B9EA2576-3992-4A7D-AC41-AC0E2BE3E45F}" type="slidenum">
              <a:rPr lang="en-US" smtClean="0"/>
              <a:pPr/>
              <a:t>7</a:t>
            </a:fld>
            <a:endParaRPr lang="en-US" dirty="0"/>
          </a:p>
        </p:txBody>
      </p:sp>
      <p:sp>
        <p:nvSpPr>
          <p:cNvPr id="6" name="Rectangle 5">
            <a:extLst>
              <a:ext uri="{FF2B5EF4-FFF2-40B4-BE49-F238E27FC236}">
                <a16:creationId xmlns:a16="http://schemas.microsoft.com/office/drawing/2014/main" id="{64BEB51F-72F6-4F47-9F28-FCCB6E214B8F}"/>
              </a:ext>
            </a:extLst>
          </p:cNvPr>
          <p:cNvSpPr/>
          <p:nvPr/>
        </p:nvSpPr>
        <p:spPr>
          <a:xfrm>
            <a:off x="304800" y="660209"/>
            <a:ext cx="5410200" cy="4231351"/>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threading</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entry_function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True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00AA00"/>
                </a:solidFill>
                <a:latin typeface="Consolas" panose="020B0609020204030204" pitchFamily="49" charset="0"/>
                <a:ea typeface="Calibri" panose="020F0502020204030204" pitchFamily="34" charset="0"/>
                <a:cs typeface="Consolas" panose="020B0609020204030204" pitchFamily="49" charset="0"/>
              </a:rPr>
              <a:t>'Here in </a:t>
            </a:r>
            <a:r>
              <a:rPr lang="en-US" sz="1400" i="1" dirty="0" err="1">
                <a:solidFill>
                  <a:srgbClr val="00AA00"/>
                </a:solidFill>
                <a:latin typeface="Consolas" panose="020B0609020204030204" pitchFamily="49" charset="0"/>
                <a:ea typeface="Calibri" panose="020F0502020204030204" pitchFamily="34" charset="0"/>
                <a:cs typeface="Consolas" panose="020B0609020204030204" pitchFamily="49" charset="0"/>
              </a:rPr>
              <a:t>entry_function</a:t>
            </a:r>
            <a:r>
              <a:rPr lang="en-US" sz="1400" i="1" dirty="0">
                <a:solidFill>
                  <a:srgbClr val="00AA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C0C0C0"/>
                </a:solidFill>
                <a:latin typeface="Consolas" panose="020B0609020204030204" pitchFamily="49" charset="0"/>
                <a:ea typeface="Calibri" panose="020F0502020204030204" pitchFamily="34" charset="0"/>
                <a:cs typeface="Consolas" panose="020B0609020204030204" pitchFamily="49" charset="0"/>
              </a:rPr>
              <a:t># t is an object that controls/monitors </a:t>
            </a:r>
          </a:p>
          <a:p>
            <a:pPr>
              <a:lnSpc>
                <a:spcPct val="107000"/>
              </a:lnSpc>
            </a:pPr>
            <a:r>
              <a:rPr lang="en-US" sz="1400" dirty="0">
                <a:solidFill>
                  <a:srgbClr val="C0C0C0"/>
                </a:solidFill>
                <a:latin typeface="Consolas" panose="020B0609020204030204" pitchFamily="49" charset="0"/>
                <a:ea typeface="Calibri" panose="020F0502020204030204" pitchFamily="34" charset="0"/>
                <a:cs typeface="Consolas" panose="020B0609020204030204" pitchFamily="49" charset="0"/>
              </a:rPr>
              <a:t># the thread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threading.Thread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(target=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entry_function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C0C0C0"/>
                </a:solidFill>
                <a:latin typeface="Consolas" panose="020B0609020204030204" pitchFamily="49" charset="0"/>
                <a:ea typeface="Calibri" panose="020F0502020204030204" pitchFamily="34" charset="0"/>
                <a:cs typeface="Consolas" panose="020B0609020204030204" pitchFamily="49" charset="0"/>
              </a:rPr>
              <a:t># Here the magic happens</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t.start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i</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range(</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5</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00AA00"/>
                </a:solidFill>
                <a:latin typeface="Consolas" panose="020B0609020204030204" pitchFamily="49" charset="0"/>
                <a:ea typeface="Calibri" panose="020F0502020204030204" pitchFamily="34" charset="0"/>
                <a:cs typeface="Consolas" panose="020B0609020204030204" pitchFamily="49" charset="0"/>
              </a:rPr>
              <a:t>'In main'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400" dirty="0">
                <a:latin typeface="Calibri" panose="020F0502020204030204" pitchFamily="34" charset="0"/>
                <a:ea typeface="Calibri" panose="020F0502020204030204" pitchFamily="34" charset="0"/>
                <a:cs typeface="Times New Roman" panose="02020603050405020304" pitchFamily="18" charset="0"/>
              </a:rPr>
              <a:t> </a:t>
            </a:r>
          </a:p>
        </p:txBody>
      </p:sp>
      <p:sp>
        <p:nvSpPr>
          <p:cNvPr id="7" name="Rectangle 6">
            <a:extLst>
              <a:ext uri="{FF2B5EF4-FFF2-40B4-BE49-F238E27FC236}">
                <a16:creationId xmlns:a16="http://schemas.microsoft.com/office/drawing/2014/main" id="{E7092F19-0086-48BB-AF00-10EB9EAD7824}"/>
              </a:ext>
            </a:extLst>
          </p:cNvPr>
          <p:cNvSpPr/>
          <p:nvPr/>
        </p:nvSpPr>
        <p:spPr>
          <a:xfrm>
            <a:off x="4953000" y="735032"/>
            <a:ext cx="3886200" cy="3970318"/>
          </a:xfrm>
          <a:prstGeom prst="rect">
            <a:avLst/>
          </a:prstGeom>
          <a:ln>
            <a:solidFill>
              <a:schemeClr val="tx1"/>
            </a:solidFill>
          </a:ln>
        </p:spPr>
        <p:txBody>
          <a:bodyPr wrap="square">
            <a:spAutoFit/>
          </a:bodyPr>
          <a:lstStyle/>
          <a:p>
            <a:r>
              <a:rPr lang="en-US" dirty="0"/>
              <a:t>Here in </a:t>
            </a:r>
            <a:r>
              <a:rPr lang="en-US" dirty="0" err="1"/>
              <a:t>entry_function</a:t>
            </a:r>
            <a:endParaRPr lang="en-US" dirty="0"/>
          </a:p>
          <a:p>
            <a:r>
              <a:rPr lang="en-US" dirty="0"/>
              <a:t>In main</a:t>
            </a:r>
          </a:p>
          <a:p>
            <a:r>
              <a:rPr lang="en-US" dirty="0"/>
              <a:t>In main</a:t>
            </a:r>
          </a:p>
          <a:p>
            <a:r>
              <a:rPr lang="en-US" dirty="0"/>
              <a:t>Here in </a:t>
            </a:r>
            <a:r>
              <a:rPr lang="en-US" dirty="0" err="1"/>
              <a:t>entry_function</a:t>
            </a:r>
            <a:endParaRPr lang="en-US" dirty="0"/>
          </a:p>
          <a:p>
            <a:r>
              <a:rPr lang="en-US" dirty="0"/>
              <a:t>Here in </a:t>
            </a:r>
            <a:r>
              <a:rPr lang="en-US" dirty="0" err="1"/>
              <a:t>entry_function</a:t>
            </a:r>
            <a:endParaRPr lang="en-US" dirty="0"/>
          </a:p>
          <a:p>
            <a:r>
              <a:rPr lang="en-US" dirty="0"/>
              <a:t>In main</a:t>
            </a:r>
          </a:p>
          <a:p>
            <a:r>
              <a:rPr lang="en-US" dirty="0"/>
              <a:t>In </a:t>
            </a:r>
            <a:r>
              <a:rPr lang="en-US" dirty="0" err="1"/>
              <a:t>mainHere</a:t>
            </a:r>
            <a:r>
              <a:rPr lang="en-US" dirty="0"/>
              <a:t> in </a:t>
            </a:r>
            <a:r>
              <a:rPr lang="en-US" dirty="0" err="1"/>
              <a:t>entry_function</a:t>
            </a:r>
            <a:endParaRPr lang="en-US" dirty="0"/>
          </a:p>
          <a:p>
            <a:endParaRPr lang="en-US" dirty="0"/>
          </a:p>
          <a:p>
            <a:r>
              <a:rPr lang="en-US" dirty="0"/>
              <a:t>In main</a:t>
            </a:r>
          </a:p>
          <a:p>
            <a:r>
              <a:rPr lang="en-US" dirty="0"/>
              <a:t>Here in </a:t>
            </a:r>
            <a:r>
              <a:rPr lang="en-US" dirty="0" err="1"/>
              <a:t>entry_function</a:t>
            </a:r>
            <a:endParaRPr lang="en-US" dirty="0"/>
          </a:p>
          <a:p>
            <a:r>
              <a:rPr lang="en-US" dirty="0"/>
              <a:t>Here in </a:t>
            </a:r>
            <a:r>
              <a:rPr lang="en-US" dirty="0" err="1"/>
              <a:t>entry_function</a:t>
            </a:r>
            <a:endParaRPr lang="en-US" dirty="0"/>
          </a:p>
          <a:p>
            <a:r>
              <a:rPr lang="en-US" dirty="0"/>
              <a:t>Here in </a:t>
            </a:r>
            <a:r>
              <a:rPr lang="en-US" dirty="0" err="1"/>
              <a:t>entry_function</a:t>
            </a:r>
            <a:endParaRPr lang="en-US" dirty="0"/>
          </a:p>
          <a:p>
            <a:r>
              <a:rPr lang="en-US" dirty="0"/>
              <a:t>Here in </a:t>
            </a:r>
            <a:r>
              <a:rPr lang="en-US" dirty="0" err="1"/>
              <a:t>entry_function</a:t>
            </a:r>
            <a:endParaRPr lang="en-US" dirty="0"/>
          </a:p>
          <a:p>
            <a:r>
              <a:rPr lang="en-US" dirty="0"/>
              <a:t>Here in </a:t>
            </a:r>
            <a:r>
              <a:rPr lang="en-US" dirty="0" err="1"/>
              <a:t>entry_function</a:t>
            </a:r>
            <a:endParaRPr lang="en-US" dirty="0"/>
          </a:p>
        </p:txBody>
      </p:sp>
    </p:spTree>
    <p:extLst>
      <p:ext uri="{BB962C8B-B14F-4D97-AF65-F5344CB8AC3E}">
        <p14:creationId xmlns:p14="http://schemas.microsoft.com/office/powerpoint/2010/main" val="2677345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fade">
                                      <p:cBhvr>
                                        <p:cTn id="7" dur="500"/>
                                        <p:tgtEl>
                                          <p:spTgt spid="6">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3" end="3"/>
                                            </p:txEl>
                                          </p:spTgt>
                                        </p:tgtEl>
                                        <p:attrNameLst>
                                          <p:attrName>style.visibility</p:attrName>
                                        </p:attrNameLst>
                                      </p:cBhvr>
                                      <p:to>
                                        <p:strVal val="visible"/>
                                      </p:to>
                                    </p:set>
                                    <p:animEffect transition="in" filter="fade">
                                      <p:cBhvr>
                                        <p:cTn id="12" dur="500"/>
                                        <p:tgtEl>
                                          <p:spTgt spid="6">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fade">
                                      <p:cBhvr>
                                        <p:cTn id="17" dur="500"/>
                                        <p:tgtEl>
                                          <p:spTgt spid="6">
                                            <p:txEl>
                                              <p:pRg st="4" end="4"/>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6">
                                            <p:txEl>
                                              <p:pRg st="5" end="5"/>
                                            </p:txEl>
                                          </p:spTgt>
                                        </p:tgtEl>
                                        <p:attrNameLst>
                                          <p:attrName>style.visibility</p:attrName>
                                        </p:attrNameLst>
                                      </p:cBhvr>
                                      <p:to>
                                        <p:strVal val="visible"/>
                                      </p:to>
                                    </p:set>
                                    <p:animEffect transition="in" filter="fade">
                                      <p:cBhvr>
                                        <p:cTn id="20" dur="500"/>
                                        <p:tgtEl>
                                          <p:spTgt spid="6">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xEl>
                                              <p:pRg st="9" end="9"/>
                                            </p:txEl>
                                          </p:spTgt>
                                        </p:tgtEl>
                                        <p:attrNameLst>
                                          <p:attrName>style.visibility</p:attrName>
                                        </p:attrNameLst>
                                      </p:cBhvr>
                                      <p:to>
                                        <p:strVal val="visible"/>
                                      </p:to>
                                    </p:set>
                                    <p:animEffect transition="in" filter="fade">
                                      <p:cBhvr>
                                        <p:cTn id="25" dur="500"/>
                                        <p:tgtEl>
                                          <p:spTgt spid="6">
                                            <p:txEl>
                                              <p:pRg st="9" end="9"/>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6">
                                            <p:txEl>
                                              <p:pRg st="11" end="11"/>
                                            </p:txEl>
                                          </p:spTgt>
                                        </p:tgtEl>
                                        <p:attrNameLst>
                                          <p:attrName>style.visibility</p:attrName>
                                        </p:attrNameLst>
                                      </p:cBhvr>
                                      <p:to>
                                        <p:strVal val="visible"/>
                                      </p:to>
                                    </p:set>
                                    <p:animEffect transition="in" filter="fade">
                                      <p:cBhvr>
                                        <p:cTn id="38" dur="500"/>
                                        <p:tgtEl>
                                          <p:spTgt spid="6">
                                            <p:txEl>
                                              <p:pRg st="11" end="11"/>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6">
                                            <p:txEl>
                                              <p:pRg st="12" end="12"/>
                                            </p:txEl>
                                          </p:spTgt>
                                        </p:tgtEl>
                                        <p:attrNameLst>
                                          <p:attrName>style.visibility</p:attrName>
                                        </p:attrNameLst>
                                      </p:cBhvr>
                                      <p:to>
                                        <p:strVal val="visible"/>
                                      </p:to>
                                    </p:set>
                                    <p:animEffect transition="in" filter="fade">
                                      <p:cBhvr>
                                        <p:cTn id="41" dur="500"/>
                                        <p:tgtEl>
                                          <p:spTgt spid="6">
                                            <p:txEl>
                                              <p:pRg st="12" end="12"/>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6">
                                            <p:txEl>
                                              <p:pRg st="14" end="14"/>
                                            </p:txEl>
                                          </p:spTgt>
                                        </p:tgtEl>
                                        <p:attrNameLst>
                                          <p:attrName>style.visibility</p:attrName>
                                        </p:attrNameLst>
                                      </p:cBhvr>
                                      <p:to>
                                        <p:strVal val="visible"/>
                                      </p:to>
                                    </p:set>
                                    <p:animEffect transition="in" filter="fade">
                                      <p:cBhvr>
                                        <p:cTn id="46" dur="500"/>
                                        <p:tgtEl>
                                          <p:spTgt spid="6">
                                            <p:txEl>
                                              <p:pRg st="14" end="14"/>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6">
                                            <p:txEl>
                                              <p:pRg st="15" end="15"/>
                                            </p:txEl>
                                          </p:spTgt>
                                        </p:tgtEl>
                                        <p:attrNameLst>
                                          <p:attrName>style.visibility</p:attrName>
                                        </p:attrNameLst>
                                      </p:cBhvr>
                                      <p:to>
                                        <p:strVal val="visible"/>
                                      </p:to>
                                    </p:set>
                                    <p:animEffect transition="in" filter="fade">
                                      <p:cBhvr>
                                        <p:cTn id="51" dur="500"/>
                                        <p:tgtEl>
                                          <p:spTgt spid="6">
                                            <p:txEl>
                                              <p:pRg st="15" end="15"/>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6">
                                            <p:txEl>
                                              <p:pRg st="16" end="16"/>
                                            </p:txEl>
                                          </p:spTgt>
                                        </p:tgtEl>
                                        <p:attrNameLst>
                                          <p:attrName>style.visibility</p:attrName>
                                        </p:attrNameLst>
                                      </p:cBhvr>
                                      <p:to>
                                        <p:strVal val="visible"/>
                                      </p:to>
                                    </p:set>
                                    <p:animEffect transition="in" filter="fade">
                                      <p:cBhvr>
                                        <p:cTn id="54" dur="500"/>
                                        <p:tgtEl>
                                          <p:spTgt spid="6">
                                            <p:txEl>
                                              <p:pRg st="16" end="16"/>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7"/>
                                        </p:tgtEl>
                                        <p:attrNameLst>
                                          <p:attrName>style.visibility</p:attrName>
                                        </p:attrNameLst>
                                      </p:cBhvr>
                                      <p:to>
                                        <p:strVal val="visible"/>
                                      </p:to>
                                    </p:set>
                                    <p:animEffect transition="in" filter="fade">
                                      <p:cBhvr>
                                        <p:cTn id="5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DC257-8DF7-4BB6-A91F-71AC1695A0B9}"/>
              </a:ext>
            </a:extLst>
          </p:cNvPr>
          <p:cNvSpPr>
            <a:spLocks noGrp="1"/>
          </p:cNvSpPr>
          <p:nvPr>
            <p:ph type="title"/>
          </p:nvPr>
        </p:nvSpPr>
        <p:spPr/>
        <p:txBody>
          <a:bodyPr/>
          <a:lstStyle/>
          <a:p>
            <a:r>
              <a:rPr lang="en-US" dirty="0"/>
              <a:t>Arguments to Entry</a:t>
            </a:r>
          </a:p>
        </p:txBody>
      </p:sp>
      <p:sp>
        <p:nvSpPr>
          <p:cNvPr id="4" name="Slide Number Placeholder 3">
            <a:extLst>
              <a:ext uri="{FF2B5EF4-FFF2-40B4-BE49-F238E27FC236}">
                <a16:creationId xmlns:a16="http://schemas.microsoft.com/office/drawing/2014/main" id="{B8E7B4D6-C6D2-4C88-AAF6-3FE0B5C68E4C}"/>
              </a:ext>
            </a:extLst>
          </p:cNvPr>
          <p:cNvSpPr>
            <a:spLocks noGrp="1"/>
          </p:cNvSpPr>
          <p:nvPr>
            <p:ph type="sldNum" sz="quarter" idx="12"/>
          </p:nvPr>
        </p:nvSpPr>
        <p:spPr/>
        <p:txBody>
          <a:bodyPr/>
          <a:lstStyle/>
          <a:p>
            <a:fld id="{B9EA2576-3992-4A7D-AC41-AC0E2BE3E45F}" type="slidenum">
              <a:rPr lang="en-US" smtClean="0"/>
              <a:pPr/>
              <a:t>8</a:t>
            </a:fld>
            <a:endParaRPr lang="en-US" dirty="0"/>
          </a:p>
        </p:txBody>
      </p:sp>
      <p:sp>
        <p:nvSpPr>
          <p:cNvPr id="5" name="Rectangle 4">
            <a:extLst>
              <a:ext uri="{FF2B5EF4-FFF2-40B4-BE49-F238E27FC236}">
                <a16:creationId xmlns:a16="http://schemas.microsoft.com/office/drawing/2014/main" id="{FBAEF954-79B6-4BEA-A813-B3C3823AD284}"/>
              </a:ext>
            </a:extLst>
          </p:cNvPr>
          <p:cNvSpPr/>
          <p:nvPr/>
        </p:nvSpPr>
        <p:spPr>
          <a:xfrm>
            <a:off x="381000" y="819150"/>
            <a:ext cx="8077200" cy="3769173"/>
          </a:xfrm>
          <a:prstGeom prst="rect">
            <a:avLst/>
          </a:prstGeom>
        </p:spPr>
        <p:txBody>
          <a:bodyPr wrap="square">
            <a:spAutoFit/>
          </a:bodyPr>
          <a:lstStyle/>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say_my_name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name,count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count: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AA00"/>
                </a:solidFill>
                <a:latin typeface="Consolas" panose="020B0609020204030204" pitchFamily="49" charset="0"/>
                <a:ea typeface="Calibri" panose="020F0502020204030204" pitchFamily="34" charset="0"/>
                <a:cs typeface="Consolas" panose="020B0609020204030204" pitchFamily="49" charset="0"/>
              </a:rPr>
              <a:t>'I </a:t>
            </a:r>
            <a:r>
              <a:rPr lang="en-US" sz="1600" i="1" dirty="0" err="1">
                <a:solidFill>
                  <a:srgbClr val="00AA00"/>
                </a:solidFill>
                <a:latin typeface="Consolas" panose="020B0609020204030204" pitchFamily="49" charset="0"/>
                <a:ea typeface="Calibri" panose="020F0502020204030204" pitchFamily="34" charset="0"/>
                <a:cs typeface="Consolas" panose="020B0609020204030204" pitchFamily="49" charset="0"/>
              </a:rPr>
              <a:t>am'</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,name,</a:t>
            </a:r>
            <a:r>
              <a:rPr lang="en-US" sz="1600" i="1" dirty="0" err="1">
                <a:solidFill>
                  <a:srgbClr val="00AA00"/>
                </a:solidFill>
                <a:latin typeface="Consolas" panose="020B0609020204030204" pitchFamily="49" charset="0"/>
                <a:ea typeface="Calibri" panose="020F0502020204030204" pitchFamily="34" charset="0"/>
                <a:cs typeface="Consolas" panose="020B0609020204030204" pitchFamily="49" charset="0"/>
              </a:rPr>
              <a:t>'count'</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,count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count -= </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say_my_name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AA00"/>
                </a:solidFill>
                <a:latin typeface="Consolas" panose="020B0609020204030204" pitchFamily="49" charset="0"/>
                <a:ea typeface="Calibri" panose="020F0502020204030204" pitchFamily="34" charset="0"/>
                <a:cs typeface="Consolas" panose="020B0609020204030204" pitchFamily="49" charset="0"/>
              </a:rPr>
              <a:t>'Topher'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4</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cnt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n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i="1" dirty="0">
                <a:solidFill>
                  <a:srgbClr val="00AA00"/>
                </a:solidFill>
                <a:latin typeface="Consolas" panose="020B0609020204030204" pitchFamily="49" charset="0"/>
                <a:ea typeface="Calibri" panose="020F0502020204030204" pitchFamily="34" charset="0"/>
                <a:cs typeface="Consolas" panose="020B0609020204030204" pitchFamily="49" charset="0"/>
              </a:rPr>
              <a:t>'bob'</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AA00"/>
                </a:solidFill>
                <a:latin typeface="Consolas" panose="020B0609020204030204" pitchFamily="49" charset="0"/>
                <a:ea typeface="Calibri" panose="020F0502020204030204" pitchFamily="34" charset="0"/>
                <a:cs typeface="Consolas" panose="020B0609020204030204" pitchFamily="49" charset="0"/>
              </a:rPr>
              <a:t>'sue'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AA00"/>
                </a:solidFill>
                <a:latin typeface="Consolas" panose="020B0609020204030204" pitchFamily="49" charset="0"/>
                <a:ea typeface="Calibri" panose="020F0502020204030204" pitchFamily="34" charset="0"/>
                <a:cs typeface="Consolas" panose="020B0609020204030204" pitchFamily="49" charset="0"/>
              </a:rPr>
              <a:t>'</a:t>
            </a:r>
            <a:r>
              <a:rPr lang="en-US" sz="1600" i="1" dirty="0" err="1">
                <a:solidFill>
                  <a:srgbClr val="00AA00"/>
                </a:solidFill>
                <a:latin typeface="Consolas" panose="020B0609020204030204" pitchFamily="49" charset="0"/>
                <a:ea typeface="Calibri" panose="020F0502020204030204" pitchFamily="34" charset="0"/>
                <a:cs typeface="Consolas" panose="020B0609020204030204" pitchFamily="49" charset="0"/>
              </a:rPr>
              <a:t>jan</a:t>
            </a:r>
            <a:r>
              <a:rPr lang="en-US" sz="1600" i="1" dirty="0">
                <a:solidFill>
                  <a:srgbClr val="00AA00"/>
                </a:solidFill>
                <a:latin typeface="Consolas" panose="020B0609020204030204" pitchFamily="49" charset="0"/>
                <a:ea typeface="Calibri" panose="020F0502020204030204" pitchFamily="34" charset="0"/>
                <a:cs typeface="Consolas" panose="020B0609020204030204" pitchFamily="49" charset="0"/>
              </a:rPr>
              <a: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AA00"/>
                </a:solidFill>
                <a:latin typeface="Consolas" panose="020B0609020204030204" pitchFamily="49" charset="0"/>
                <a:ea typeface="Calibri" panose="020F0502020204030204" pitchFamily="34" charset="0"/>
                <a:cs typeface="Consolas" panose="020B0609020204030204" pitchFamily="49" charset="0"/>
              </a:rPr>
              <a:t>'pat'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AA00"/>
                </a:solidFill>
                <a:latin typeface="Consolas" panose="020B0609020204030204" pitchFamily="49" charset="0"/>
                <a:ea typeface="Calibri" panose="020F0502020204030204" pitchFamily="34" charset="0"/>
                <a:cs typeface="Consolas" panose="020B0609020204030204" pitchFamily="49" charset="0"/>
              </a:rPr>
              <a:t>'</a:t>
            </a:r>
            <a:r>
              <a:rPr lang="en-US" sz="1600" i="1" dirty="0" err="1">
                <a:solidFill>
                  <a:srgbClr val="00AA00"/>
                </a:solidFill>
                <a:latin typeface="Consolas" panose="020B0609020204030204" pitchFamily="49" charset="0"/>
                <a:ea typeface="Calibri" panose="020F0502020204030204" pitchFamily="34" charset="0"/>
                <a:cs typeface="Consolas" panose="020B0609020204030204" pitchFamily="49" charset="0"/>
              </a:rPr>
              <a:t>tim</a:t>
            </a:r>
            <a:r>
              <a:rPr lang="en-US" sz="1600" i="1" dirty="0">
                <a:solidFill>
                  <a:srgbClr val="00AA00"/>
                </a:solidFill>
                <a:latin typeface="Consolas" panose="020B0609020204030204" pitchFamily="49" charset="0"/>
                <a:ea typeface="Calibri" panose="020F0502020204030204" pitchFamily="34" charset="0"/>
                <a:cs typeface="Consolas" panose="020B0609020204030204" pitchFamily="49" charset="0"/>
              </a:rPr>
              <a: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tm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threading.Thread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(target=</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say_my_name,args</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n,cnt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tm.start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cnt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641580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500"/>
                                        <p:tgtEl>
                                          <p:spTgt spid="5">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5">
                                            <p:txEl>
                                              <p:pRg st="6" end="6"/>
                                            </p:txEl>
                                          </p:spTgt>
                                        </p:tgtEl>
                                        <p:attrNameLst>
                                          <p:attrName>style.visibility</p:attrName>
                                        </p:attrNameLst>
                                      </p:cBhvr>
                                      <p:to>
                                        <p:strVal val="visible"/>
                                      </p:to>
                                    </p:set>
                                    <p:animEffect transition="in" filter="fade">
                                      <p:cBhvr>
                                        <p:cTn id="24" dur="500"/>
                                        <p:tgtEl>
                                          <p:spTgt spid="5">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
                                            <p:txEl>
                                              <p:pRg st="8" end="8"/>
                                            </p:txEl>
                                          </p:spTgt>
                                        </p:tgtEl>
                                        <p:attrNameLst>
                                          <p:attrName>style.visibility</p:attrName>
                                        </p:attrNameLst>
                                      </p:cBhvr>
                                      <p:to>
                                        <p:strVal val="visible"/>
                                      </p:to>
                                    </p:set>
                                    <p:animEffect transition="in" filter="fade">
                                      <p:cBhvr>
                                        <p:cTn id="29" dur="500"/>
                                        <p:tgtEl>
                                          <p:spTgt spid="5">
                                            <p:txEl>
                                              <p:pRg st="8" end="8"/>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
                                            <p:txEl>
                                              <p:pRg st="9" end="9"/>
                                            </p:txEl>
                                          </p:spTgt>
                                        </p:tgtEl>
                                        <p:attrNameLst>
                                          <p:attrName>style.visibility</p:attrName>
                                        </p:attrNameLst>
                                      </p:cBhvr>
                                      <p:to>
                                        <p:strVal val="visible"/>
                                      </p:to>
                                    </p:set>
                                    <p:animEffect transition="in" filter="fade">
                                      <p:cBhvr>
                                        <p:cTn id="34" dur="500"/>
                                        <p:tgtEl>
                                          <p:spTgt spid="5">
                                            <p:txEl>
                                              <p:pRg st="9" end="9"/>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10" end="10"/>
                                            </p:txEl>
                                          </p:spTgt>
                                        </p:tgtEl>
                                        <p:attrNameLst>
                                          <p:attrName>style.visibility</p:attrName>
                                        </p:attrNameLst>
                                      </p:cBhvr>
                                      <p:to>
                                        <p:strVal val="visible"/>
                                      </p:to>
                                    </p:set>
                                    <p:animEffect transition="in" filter="fade">
                                      <p:cBhvr>
                                        <p:cTn id="39" dur="500"/>
                                        <p:tgtEl>
                                          <p:spTgt spid="5">
                                            <p:txEl>
                                              <p:pRg st="10" end="10"/>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xEl>
                                              <p:pRg st="11" end="11"/>
                                            </p:txEl>
                                          </p:spTgt>
                                        </p:tgtEl>
                                        <p:attrNameLst>
                                          <p:attrName>style.visibility</p:attrName>
                                        </p:attrNameLst>
                                      </p:cBhvr>
                                      <p:to>
                                        <p:strVal val="visible"/>
                                      </p:to>
                                    </p:set>
                                    <p:animEffect transition="in" filter="fade">
                                      <p:cBhvr>
                                        <p:cTn id="42" dur="500"/>
                                        <p:tgtEl>
                                          <p:spTgt spid="5">
                                            <p:txEl>
                                              <p:pRg st="11" end="1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
                                            <p:txEl>
                                              <p:pRg st="12" end="12"/>
                                            </p:txEl>
                                          </p:spTgt>
                                        </p:tgtEl>
                                        <p:attrNameLst>
                                          <p:attrName>style.visibility</p:attrName>
                                        </p:attrNameLst>
                                      </p:cBhvr>
                                      <p:to>
                                        <p:strVal val="visible"/>
                                      </p:to>
                                    </p:set>
                                    <p:animEffect transition="in" filter="fade">
                                      <p:cBhvr>
                                        <p:cTn id="47" dur="500"/>
                                        <p:tgtEl>
                                          <p:spTgt spid="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F6C90-49A5-408F-83FE-43DDC7AA6C4E}"/>
              </a:ext>
            </a:extLst>
          </p:cNvPr>
          <p:cNvSpPr>
            <a:spLocks noGrp="1"/>
          </p:cNvSpPr>
          <p:nvPr>
            <p:ph type="title"/>
          </p:nvPr>
        </p:nvSpPr>
        <p:spPr/>
        <p:txBody>
          <a:bodyPr/>
          <a:lstStyle/>
          <a:p>
            <a:r>
              <a:rPr lang="en-US" dirty="0"/>
              <a:t>Thread Init Options</a:t>
            </a:r>
          </a:p>
        </p:txBody>
      </p:sp>
      <p:sp>
        <p:nvSpPr>
          <p:cNvPr id="3" name="Content Placeholder 2">
            <a:extLst>
              <a:ext uri="{FF2B5EF4-FFF2-40B4-BE49-F238E27FC236}">
                <a16:creationId xmlns:a16="http://schemas.microsoft.com/office/drawing/2014/main" id="{9E28F8D1-A8B0-4D9A-BBBA-3D8047A3A765}"/>
              </a:ext>
            </a:extLst>
          </p:cNvPr>
          <p:cNvSpPr>
            <a:spLocks noGrp="1"/>
          </p:cNvSpPr>
          <p:nvPr>
            <p:ph idx="1"/>
          </p:nvPr>
        </p:nvSpPr>
        <p:spPr/>
        <p:txBody>
          <a:bodyPr/>
          <a:lstStyle/>
          <a:p>
            <a:pPr marL="0" indent="0">
              <a:buNone/>
            </a:pPr>
            <a:r>
              <a:rPr lang="en-US" dirty="0">
                <a:hlinkClick r:id="rId2"/>
              </a:rPr>
              <a:t>https://github.com/python/cpython/blob/master/Lib/threading.py</a:t>
            </a:r>
            <a:endParaRPr lang="en-US" dirty="0"/>
          </a:p>
          <a:p>
            <a:pPr marL="0" indent="0">
              <a:buNone/>
            </a:pPr>
            <a:endParaRPr lang="en-US" dirty="0"/>
          </a:p>
          <a:p>
            <a:pPr marL="0" indent="0">
              <a:buNone/>
            </a:pPr>
            <a:r>
              <a:rPr lang="en-US" dirty="0"/>
              <a:t>Thread __</a:t>
            </a:r>
            <a:r>
              <a:rPr lang="en-US" dirty="0" err="1"/>
              <a:t>init</a:t>
            </a:r>
            <a:r>
              <a:rPr lang="en-US" dirty="0"/>
              <a:t>__()</a:t>
            </a:r>
          </a:p>
          <a:p>
            <a:r>
              <a:rPr lang="en-US" b="1" dirty="0"/>
              <a:t>group</a:t>
            </a:r>
            <a:r>
              <a:rPr lang="en-US" dirty="0"/>
              <a:t> should be None; reserved for future extension when a </a:t>
            </a:r>
            <a:r>
              <a:rPr lang="en-US" dirty="0" err="1"/>
              <a:t>ThreadGroup</a:t>
            </a:r>
            <a:r>
              <a:rPr lang="en-US" dirty="0"/>
              <a:t> class is implemented.</a:t>
            </a:r>
          </a:p>
          <a:p>
            <a:r>
              <a:rPr lang="en-US" b="1" dirty="0"/>
              <a:t>target</a:t>
            </a:r>
            <a:r>
              <a:rPr lang="en-US" dirty="0"/>
              <a:t> is the callable object to be invoked by the run() method. Defaults to None, meaning nothing is called.</a:t>
            </a:r>
          </a:p>
          <a:p>
            <a:r>
              <a:rPr lang="en-US" b="1" dirty="0"/>
              <a:t>name</a:t>
            </a:r>
            <a:r>
              <a:rPr lang="en-US" dirty="0"/>
              <a:t> is the thread name. By default, a unique name is constructed of the form "Thread-N" where N is a small decimal number.</a:t>
            </a:r>
          </a:p>
          <a:p>
            <a:r>
              <a:rPr lang="en-US" b="1" dirty="0" err="1"/>
              <a:t>args</a:t>
            </a:r>
            <a:r>
              <a:rPr lang="en-US" dirty="0"/>
              <a:t> is the argument tuple for the target invocation. Defaults to ().</a:t>
            </a:r>
          </a:p>
          <a:p>
            <a:r>
              <a:rPr lang="en-US" b="1" dirty="0" err="1"/>
              <a:t>kwargs</a:t>
            </a:r>
            <a:r>
              <a:rPr lang="en-US" dirty="0"/>
              <a:t> is a dictionary of keyword arguments for the target invocation. Defaults to {}.</a:t>
            </a:r>
          </a:p>
          <a:p>
            <a:pPr marL="0" indent="0">
              <a:buNone/>
            </a:pPr>
            <a:endParaRPr lang="en-US" dirty="0"/>
          </a:p>
        </p:txBody>
      </p:sp>
      <p:sp>
        <p:nvSpPr>
          <p:cNvPr id="4" name="Slide Number Placeholder 3">
            <a:extLst>
              <a:ext uri="{FF2B5EF4-FFF2-40B4-BE49-F238E27FC236}">
                <a16:creationId xmlns:a16="http://schemas.microsoft.com/office/drawing/2014/main" id="{4DF04B1B-AFEE-460C-BD52-D4D16AF830C7}"/>
              </a:ext>
            </a:extLst>
          </p:cNvPr>
          <p:cNvSpPr>
            <a:spLocks noGrp="1"/>
          </p:cNvSpPr>
          <p:nvPr>
            <p:ph type="sldNum" sz="quarter" idx="12"/>
          </p:nvPr>
        </p:nvSpPr>
        <p:spPr/>
        <p:txBody>
          <a:bodyPr/>
          <a:lstStyle/>
          <a:p>
            <a:fld id="{B9EA2576-3992-4A7D-AC41-AC0E2BE3E45F}" type="slidenum">
              <a:rPr lang="en-US" smtClean="0"/>
              <a:pPr/>
              <a:t>9</a:t>
            </a:fld>
            <a:endParaRPr lang="en-US" dirty="0"/>
          </a:p>
        </p:txBody>
      </p:sp>
    </p:spTree>
    <p:extLst>
      <p:ext uri="{BB962C8B-B14F-4D97-AF65-F5344CB8AC3E}">
        <p14:creationId xmlns:p14="http://schemas.microsoft.com/office/powerpoint/2010/main" val="2697651103"/>
      </p:ext>
    </p:extLst>
  </p:cSld>
  <p:clrMapOvr>
    <a:masterClrMapping/>
  </p:clrMapOvr>
</p:sld>
</file>

<file path=ppt/theme/theme1.xml><?xml version="1.0" encoding="utf-8"?>
<a:theme xmlns:a="http://schemas.openxmlformats.org/drawingml/2006/main" name="First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dditional Mate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ink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Exerci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olu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Qu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11535</TotalTime>
  <Words>1329</Words>
  <Application>Microsoft Office PowerPoint</Application>
  <PresentationFormat>On-screen Show (16:9)</PresentationFormat>
  <Paragraphs>267</Paragraphs>
  <Slides>16</Slides>
  <Notes>9</Notes>
  <HiddenSlides>0</HiddenSlides>
  <MMClips>0</MMClips>
  <ScaleCrop>false</ScaleCrop>
  <HeadingPairs>
    <vt:vector size="6" baseType="variant">
      <vt:variant>
        <vt:lpstr>Fonts Used</vt:lpstr>
      </vt:variant>
      <vt:variant>
        <vt:i4>4</vt:i4>
      </vt:variant>
      <vt:variant>
        <vt:lpstr>Theme</vt:lpstr>
      </vt:variant>
      <vt:variant>
        <vt:i4>7</vt:i4>
      </vt:variant>
      <vt:variant>
        <vt:lpstr>Slide Titles</vt:lpstr>
      </vt:variant>
      <vt:variant>
        <vt:i4>16</vt:i4>
      </vt:variant>
    </vt:vector>
  </HeadingPairs>
  <TitlesOfParts>
    <vt:vector size="27" baseType="lpstr">
      <vt:lpstr>Arial</vt:lpstr>
      <vt:lpstr>Calibri</vt:lpstr>
      <vt:lpstr>Consolas</vt:lpstr>
      <vt:lpstr>Palatino Linotype</vt:lpstr>
      <vt:lpstr>First Slide</vt:lpstr>
      <vt:lpstr>Additional Material</vt:lpstr>
      <vt:lpstr>Class</vt:lpstr>
      <vt:lpstr>Tinker</vt:lpstr>
      <vt:lpstr>Exercise</vt:lpstr>
      <vt:lpstr>Solution</vt:lpstr>
      <vt:lpstr>Quiz</vt:lpstr>
      <vt:lpstr>Thread Basics</vt:lpstr>
      <vt:lpstr>See Also</vt:lpstr>
      <vt:lpstr>The Need for Concurrency</vt:lpstr>
      <vt:lpstr>Interrupts and Time Slice</vt:lpstr>
      <vt:lpstr>Processes and Threads</vt:lpstr>
      <vt:lpstr>Sleep</vt:lpstr>
      <vt:lpstr>Starting a Thread</vt:lpstr>
      <vt:lpstr>Arguments to Entry</vt:lpstr>
      <vt:lpstr>Thread Init Options</vt:lpstr>
      <vt:lpstr>Thread Methods/Functions</vt:lpstr>
      <vt:lpstr>Stopping a Thread</vt:lpstr>
      <vt:lpstr>Sharing the Heap</vt:lpstr>
      <vt:lpstr>Exclusion</vt:lpstr>
      <vt:lpstr>Signals</vt:lpstr>
      <vt:lpstr>Starting a new Process</vt:lpstr>
      <vt:lpstr>Tinkering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Topher</dc:creator>
  <cp:lastModifiedBy>Christopher Cantrell</cp:lastModifiedBy>
  <cp:revision>410</cp:revision>
  <cp:lastPrinted>2018-07-29T22:11:05Z</cp:lastPrinted>
  <dcterms:created xsi:type="dcterms:W3CDTF">2015-07-04T21:12:26Z</dcterms:created>
  <dcterms:modified xsi:type="dcterms:W3CDTF">2019-07-21T15:24:31Z</dcterms:modified>
</cp:coreProperties>
</file>

<file path=docProps/thumbnail.jpeg>
</file>